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325" r:id="rId2"/>
    <p:sldId id="326" r:id="rId3"/>
    <p:sldId id="327" r:id="rId4"/>
    <p:sldId id="328" r:id="rId5"/>
    <p:sldId id="329" r:id="rId6"/>
    <p:sldId id="261" r:id="rId7"/>
    <p:sldId id="279" r:id="rId8"/>
    <p:sldId id="286" r:id="rId9"/>
    <p:sldId id="267" r:id="rId10"/>
    <p:sldId id="268" r:id="rId11"/>
    <p:sldId id="280" r:id="rId12"/>
    <p:sldId id="281" r:id="rId13"/>
    <p:sldId id="269" r:id="rId14"/>
    <p:sldId id="330" r:id="rId15"/>
    <p:sldId id="287" r:id="rId16"/>
    <p:sldId id="271" r:id="rId17"/>
    <p:sldId id="272" r:id="rId18"/>
    <p:sldId id="288" r:id="rId19"/>
    <p:sldId id="289" r:id="rId20"/>
    <p:sldId id="273" r:id="rId21"/>
    <p:sldId id="285" r:id="rId22"/>
    <p:sldId id="274" r:id="rId23"/>
    <p:sldId id="290" r:id="rId24"/>
    <p:sldId id="291" r:id="rId25"/>
    <p:sldId id="292" r:id="rId26"/>
    <p:sldId id="331" r:id="rId27"/>
    <p:sldId id="275" r:id="rId28"/>
    <p:sldId id="293" r:id="rId29"/>
    <p:sldId id="332" r:id="rId30"/>
    <p:sldId id="294" r:id="rId31"/>
    <p:sldId id="283" r:id="rId32"/>
    <p:sldId id="284" r:id="rId33"/>
    <p:sldId id="333" r:id="rId34"/>
    <p:sldId id="259" r:id="rId35"/>
    <p:sldId id="265" r:id="rId36"/>
    <p:sldId id="299" r:id="rId37"/>
    <p:sldId id="277" r:id="rId38"/>
    <p:sldId id="300" r:id="rId39"/>
    <p:sldId id="301" r:id="rId40"/>
    <p:sldId id="278" r:id="rId41"/>
    <p:sldId id="266" r:id="rId42"/>
    <p:sldId id="305" r:id="rId43"/>
    <p:sldId id="302" r:id="rId44"/>
    <p:sldId id="303" r:id="rId45"/>
    <p:sldId id="304" r:id="rId46"/>
    <p:sldId id="306" r:id="rId47"/>
    <p:sldId id="282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295" r:id="rId59"/>
    <p:sldId id="318" r:id="rId60"/>
    <p:sldId id="317" r:id="rId61"/>
    <p:sldId id="319" r:id="rId62"/>
    <p:sldId id="296" r:id="rId63"/>
    <p:sldId id="320" r:id="rId64"/>
    <p:sldId id="297" r:id="rId65"/>
    <p:sldId id="321" r:id="rId66"/>
    <p:sldId id="322" r:id="rId67"/>
    <p:sldId id="298" r:id="rId68"/>
    <p:sldId id="323" r:id="rId69"/>
    <p:sldId id="32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86561" autoAdjust="0"/>
  </p:normalViewPr>
  <p:slideViewPr>
    <p:cSldViewPr snapToGrid="0">
      <p:cViewPr varScale="1">
        <p:scale>
          <a:sx n="96" d="100"/>
          <a:sy n="96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19D-B05D-4886-AC51-201CAE13C1B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F06F-1185-4038-BF21-B45636E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Should be able to write to a particular section of a protected file , Example: Shadow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be done using Privileged programs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Daemons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Set-UID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environment variables?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path environment variables?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System()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System(“ls”) be exploited?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path environment variable?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System()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Attack on System(“ls”)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the case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scenarios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scenario 2 is vulnerable and how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 what environment variables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Ways of accessing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envp</a:t>
            </a:r>
            <a:r>
              <a:rPr lang="en-US" dirty="0"/>
              <a:t>[] and environ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Recommended approach is to use environ – reason explained in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5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argument in execve()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argument in execve() system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Adding or deleting environment variables or modifying the value of existing one, there not be enough space in 1 &amp; 2. In this case, the entire environment variable block may change to a different location (usually in the heap)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this change happens, the environ variable should be changed accordingly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program can change their environment variables using </a:t>
            </a:r>
            <a:r>
              <a:rPr lang="en-US" dirty="0" err="1"/>
              <a:t>putenv</a:t>
            </a:r>
            <a:r>
              <a:rPr lang="en-US" dirty="0"/>
              <a:t>(), </a:t>
            </a:r>
            <a:r>
              <a:rPr lang="en-US" dirty="0" err="1"/>
              <a:t>setenv</a:t>
            </a:r>
            <a:r>
              <a:rPr lang="en-US" dirty="0"/>
              <a:t>()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5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5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/</a:t>
            </a:r>
            <a:r>
              <a:rPr lang="en-US" dirty="0" err="1"/>
              <a:t>proc</a:t>
            </a:r>
            <a:r>
              <a:rPr lang="en-US" dirty="0"/>
              <a:t>/$$/environ:</a:t>
            </a:r>
            <a:r>
              <a:rPr lang="en-US" baseline="0" dirty="0"/>
              <a:t>  $$ will be replaced by the shell with the current process’s ID, so /</a:t>
            </a:r>
            <a:r>
              <a:rPr lang="en-US" baseline="0" dirty="0" err="1"/>
              <a:t>proc</a:t>
            </a:r>
            <a:r>
              <a:rPr lang="en-US" baseline="0" dirty="0"/>
              <a:t>/$$/environ basically contains the environment variables of the current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2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shell variables become environment variables and why?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Fork()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Execve()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type of shell variables become the new environment variables?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Shell variables copied from environment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User defined shell variables using “export”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in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Reason behind only LOGNAME and LOGNAME3 being printing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Unset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</a:t>
            </a:r>
            <a:r>
              <a:rPr lang="en-US" dirty="0" err="1"/>
              <a:t>env</a:t>
            </a:r>
            <a:r>
              <a:rPr lang="en-US" dirty="0"/>
              <a:t> is run as a child process is in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6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Overview of each of the parts and what they 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External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Application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0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71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Static linking copies code and wastes a lot of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time of a security path, everything will have to patched manually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dynamic linking is the recommended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shared libraries?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loading into memory, loader passes control to dynamic linker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Linker finds implementation of </a:t>
            </a:r>
            <a:r>
              <a:rPr lang="en-US" dirty="0" err="1"/>
              <a:t>printf</a:t>
            </a:r>
            <a:r>
              <a:rPr lang="en-US" dirty="0"/>
              <a:t>() for shared libraries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linking is complete the control is given to main(0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0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5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6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3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5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5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7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though both the programs are identical, we see a difference.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myenv</a:t>
            </a:r>
            <a:r>
              <a:rPr lang="en-US" dirty="0"/>
              <a:t> does not even display those two environment variables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LD_PRELOAD defined by us poses no threat.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6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of the capability leaking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Bob potentially gets access to root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2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attack surface expands for a privileged program when they invoke an external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0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1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Explanation of different types of user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Relationship showing changes in RUID and EUID for user SEED when they run a program which is owned by themselves, by MARY and by ROOT.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9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6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locale subsystem?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Consists of a set of a set of databases and library functions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Store language and country specific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0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58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a command is executed from shell, a new process will be created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shell sets this new process’s environment variable PWD using shell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Hence, the value can be tampered with by the user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this program were a Set-UID users could exploit it by setting the PWD variable to a arbitrary long string.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Attackers can further exploit the buffer overflow to gain privileges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5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9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functionality perspective, Set-UID performs better. This is because it does not require a running background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security perspective, Set-UID approach has a much broader attack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part (a) of figure in previous slide – how environment variables come from a normal process and cannot be trusted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part (b) of figure in previous slide – how service is started by a privileged parent process, so the environment variables comes from a trusted source. Although attackers can still attack using other attack surfaces, there is no way for them to do it using environment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Android which is built on top of Linux removed the Set-UID and Set-GID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program which runs like cat and change its ownership to root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Try to cat the /</a:t>
            </a:r>
            <a:r>
              <a:rPr lang="en-US" dirty="0" err="1"/>
              <a:t>etc</a:t>
            </a:r>
            <a:r>
              <a:rPr lang="en-US" dirty="0"/>
              <a:t>/shadow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Convert the program into Set-UID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try to cat the /</a:t>
            </a:r>
            <a:r>
              <a:rPr lang="en-US" dirty="0" err="1"/>
              <a:t>etc</a:t>
            </a:r>
            <a:r>
              <a:rPr lang="en-US" dirty="0"/>
              <a:t>/shadow 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Difference between set-</a:t>
            </a:r>
            <a:r>
              <a:rPr lang="en-US" dirty="0" err="1"/>
              <a:t>uid</a:t>
            </a:r>
            <a:r>
              <a:rPr lang="en-US" dirty="0"/>
              <a:t> and </a:t>
            </a:r>
            <a:r>
              <a:rPr lang="en-US" dirty="0" err="1"/>
              <a:t>sudo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Defining why set-</a:t>
            </a:r>
            <a:r>
              <a:rPr lang="en-US" dirty="0" err="1"/>
              <a:t>uid</a:t>
            </a:r>
            <a:r>
              <a:rPr lang="en-US" dirty="0"/>
              <a:t> is secure and relating it to superman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programs should not be turned into set-</a:t>
            </a:r>
            <a:r>
              <a:rPr lang="en-US" dirty="0" err="1"/>
              <a:t>uid</a:t>
            </a:r>
            <a:r>
              <a:rPr lang="en-US" dirty="0"/>
              <a:t>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Talking about attacks on superman’s strategy and relating it to how hackers can try to attack any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8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Carrying on from superman story, relate it to the attack surface on set-</a:t>
            </a:r>
            <a:r>
              <a:rPr lang="en-US" dirty="0" err="1"/>
              <a:t>uid</a:t>
            </a:r>
            <a:r>
              <a:rPr lang="en-US" dirty="0"/>
              <a:t>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E394-2EAE-41D5-A39F-8D30FFAC8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134" y="2494844"/>
            <a:ext cx="9144000" cy="1376362"/>
          </a:xfrm>
        </p:spPr>
        <p:txBody>
          <a:bodyPr/>
          <a:lstStyle/>
          <a:p>
            <a:r>
              <a:rPr lang="en-US" dirty="0"/>
              <a:t>Set-UID Privileged Programs</a:t>
            </a:r>
          </a:p>
        </p:txBody>
      </p:sp>
    </p:spTree>
    <p:extLst>
      <p:ext uri="{BB962C8B-B14F-4D97-AF65-F5344CB8AC3E}">
        <p14:creationId xmlns:p14="http://schemas.microsoft.com/office/powerpoint/2010/main" val="291861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09771"/>
            <a:ext cx="10515600" cy="1020978"/>
          </a:xfrm>
        </p:spPr>
        <p:txBody>
          <a:bodyPr/>
          <a:lstStyle/>
          <a:p>
            <a:r>
              <a:rPr lang="en-US" dirty="0"/>
              <a:t>Example of Set UID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FBA77-1A12-4423-A06A-D80AA53E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29705" r="42184" b="46160"/>
          <a:stretch/>
        </p:blipFill>
        <p:spPr>
          <a:xfrm>
            <a:off x="434481" y="1544137"/>
            <a:ext cx="6494451" cy="1661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9E70C-842A-4E15-9BD1-DED1B0C1A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60422" r="42184" b="19662"/>
          <a:stretch/>
        </p:blipFill>
        <p:spPr>
          <a:xfrm>
            <a:off x="458684" y="3518896"/>
            <a:ext cx="6470248" cy="1365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5D3F2-676A-4122-A61B-E6BA3BE13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7" t="40169" r="48734" b="44473"/>
          <a:stretch/>
        </p:blipFill>
        <p:spPr>
          <a:xfrm>
            <a:off x="458684" y="5198097"/>
            <a:ext cx="6504477" cy="1207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5569" y="1965430"/>
            <a:ext cx="427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/>
              <a:t>Not a privileged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569" y="3362448"/>
            <a:ext cx="491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/>
              <a:t>Become a privileged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161" y="5021076"/>
            <a:ext cx="47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/>
              <a:t>It is still a privileged program, but not the root privilege</a:t>
            </a:r>
          </a:p>
        </p:txBody>
      </p:sp>
    </p:spTree>
    <p:extLst>
      <p:ext uri="{BB962C8B-B14F-4D97-AF65-F5344CB8AC3E}">
        <p14:creationId xmlns:p14="http://schemas.microsoft.com/office/powerpoint/2010/main" val="304448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7"/>
            <a:ext cx="10515600" cy="1325563"/>
          </a:xfrm>
        </p:spPr>
        <p:txBody>
          <a:bodyPr/>
          <a:lstStyle/>
          <a:p>
            <a:r>
              <a:rPr lang="en-US" dirty="0"/>
              <a:t>How is Set-UID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481281"/>
            <a:ext cx="10865427" cy="472685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Allows normal users to escalate privileges</a:t>
            </a:r>
          </a:p>
          <a:p>
            <a:pPr lvl="1"/>
            <a:r>
              <a:rPr lang="en-US" dirty="0"/>
              <a:t>This is different from directly giving the privilege (</a:t>
            </a:r>
            <a:r>
              <a:rPr lang="en-US" dirty="0" err="1"/>
              <a:t>sudo</a:t>
            </a:r>
            <a:r>
              <a:rPr lang="en-US" dirty="0"/>
              <a:t> command)</a:t>
            </a:r>
          </a:p>
          <a:p>
            <a:pPr lvl="1"/>
            <a:r>
              <a:rPr lang="en-US" dirty="0"/>
              <a:t>Restricted behavior – similar to superman designed computer chips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Unsafe to turn all programs into Set-UID </a:t>
            </a:r>
          </a:p>
          <a:p>
            <a:pPr lvl="1"/>
            <a:r>
              <a:rPr lang="en-US" dirty="0"/>
              <a:t>Example: /bin/</a:t>
            </a:r>
            <a:r>
              <a:rPr lang="en-US" dirty="0" err="1"/>
              <a:t>sh</a:t>
            </a:r>
            <a:endParaRPr lang="en-US" dirty="0"/>
          </a:p>
          <a:p>
            <a:pPr lvl="1"/>
            <a:r>
              <a:rPr lang="en-US" dirty="0"/>
              <a:t>Example: vi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4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7"/>
            <a:ext cx="10515600" cy="1325563"/>
          </a:xfrm>
        </p:spPr>
        <p:txBody>
          <a:bodyPr/>
          <a:lstStyle/>
          <a:p>
            <a:r>
              <a:rPr lang="en-US" dirty="0"/>
              <a:t>Attack on Superman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>
            <a:normAutofit/>
          </a:bodyPr>
          <a:lstStyle/>
          <a:p>
            <a:r>
              <a:rPr lang="en-US" dirty="0"/>
              <a:t>Cannot assume that user can only do whatever is coded</a:t>
            </a:r>
          </a:p>
          <a:p>
            <a:pPr lvl="1"/>
            <a:r>
              <a:rPr lang="en-US" dirty="0"/>
              <a:t>Coding flaws by developers</a:t>
            </a:r>
          </a:p>
          <a:p>
            <a:pPr lvl="1"/>
            <a:endParaRPr lang="en-US" dirty="0"/>
          </a:p>
          <a:p>
            <a:r>
              <a:rPr lang="en-US" dirty="0" err="1"/>
              <a:t>Superperson</a:t>
            </a:r>
            <a:r>
              <a:rPr lang="en-US" dirty="0"/>
              <a:t> </a:t>
            </a:r>
            <a:r>
              <a:rPr lang="en-US" dirty="0" err="1"/>
              <a:t>Mallroy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Fly north then turn left</a:t>
            </a:r>
          </a:p>
          <a:p>
            <a:pPr lvl="1"/>
            <a:r>
              <a:rPr lang="en-US" dirty="0"/>
              <a:t>How to exploit this code?</a:t>
            </a:r>
          </a:p>
          <a:p>
            <a:endParaRPr lang="en-US" dirty="0"/>
          </a:p>
          <a:p>
            <a:r>
              <a:rPr lang="en-US" dirty="0" err="1"/>
              <a:t>Superperson</a:t>
            </a:r>
            <a:r>
              <a:rPr lang="en-US" dirty="0"/>
              <a:t> Malorie</a:t>
            </a:r>
          </a:p>
          <a:p>
            <a:pPr lvl="1"/>
            <a:r>
              <a:rPr lang="en-US" dirty="0"/>
              <a:t>Fly North and turn West</a:t>
            </a:r>
          </a:p>
          <a:p>
            <a:pPr lvl="1"/>
            <a:r>
              <a:rPr lang="en-US" dirty="0"/>
              <a:t>How to exploit this code?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087" y="2881180"/>
            <a:ext cx="7035638" cy="2896127"/>
            <a:chOff x="5007426" y="2679762"/>
            <a:chExt cx="7035638" cy="28961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94DBD6-3E6B-48DF-AC93-33CBA4745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63" t="25715" r="14287" b="25714"/>
            <a:stretch/>
          </p:blipFill>
          <p:spPr>
            <a:xfrm>
              <a:off x="5007426" y="2726223"/>
              <a:ext cx="6444343" cy="2849666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5C11D2-4D4E-49AC-8622-646E89CE69CC}"/>
                </a:ext>
              </a:extLst>
            </p:cNvPr>
            <p:cNvCxnSpPr/>
            <p:nvPr/>
          </p:nvCxnSpPr>
          <p:spPr>
            <a:xfrm flipV="1">
              <a:off x="8229599" y="3320143"/>
              <a:ext cx="0" cy="13933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AF372B-4668-4757-917F-7DE32622E03B}"/>
                </a:ext>
              </a:extLst>
            </p:cNvPr>
            <p:cNvCxnSpPr/>
            <p:nvPr/>
          </p:nvCxnSpPr>
          <p:spPr>
            <a:xfrm flipH="1">
              <a:off x="7065818" y="3200400"/>
              <a:ext cx="1163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925335B-4F93-4BCB-8DD1-5A61EA0326AF}"/>
                </a:ext>
              </a:extLst>
            </p:cNvPr>
            <p:cNvCxnSpPr/>
            <p:nvPr/>
          </p:nvCxnSpPr>
          <p:spPr>
            <a:xfrm>
              <a:off x="8345628" y="3200400"/>
              <a:ext cx="1215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3B0B0F-B05F-48FF-91A1-385AF2BDEA42}"/>
                </a:ext>
              </a:extLst>
            </p:cNvPr>
            <p:cNvCxnSpPr/>
            <p:nvPr/>
          </p:nvCxnSpPr>
          <p:spPr>
            <a:xfrm flipH="1">
              <a:off x="7065817" y="3072245"/>
              <a:ext cx="1163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A42C1B-0240-4B95-A840-7E28D6773BEB}"/>
                </a:ext>
              </a:extLst>
            </p:cNvPr>
            <p:cNvCxnSpPr/>
            <p:nvPr/>
          </p:nvCxnSpPr>
          <p:spPr>
            <a:xfrm>
              <a:off x="8345628" y="3086100"/>
              <a:ext cx="1215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0455D7-22DC-4C5F-A277-694C277C5E7F}"/>
                </a:ext>
              </a:extLst>
            </p:cNvPr>
            <p:cNvCxnSpPr/>
            <p:nvPr/>
          </p:nvCxnSpPr>
          <p:spPr>
            <a:xfrm flipV="1">
              <a:off x="8319654" y="3320142"/>
              <a:ext cx="0" cy="13933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ADB914-D8C4-49DE-95C6-5E1E5E142F06}"/>
                </a:ext>
              </a:extLst>
            </p:cNvPr>
            <p:cNvSpPr txBox="1"/>
            <p:nvPr/>
          </p:nvSpPr>
          <p:spPr>
            <a:xfrm>
              <a:off x="7419107" y="267976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6FA968-3BB0-4CA8-8B9F-9A1E062B4F6A}"/>
                </a:ext>
              </a:extLst>
            </p:cNvPr>
            <p:cNvSpPr txBox="1"/>
            <p:nvPr/>
          </p:nvSpPr>
          <p:spPr>
            <a:xfrm>
              <a:off x="8724896" y="267976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ACF34-BBA3-42A0-B4A9-5E155E5CE45A}"/>
                </a:ext>
              </a:extLst>
            </p:cNvPr>
            <p:cNvSpPr txBox="1"/>
            <p:nvPr/>
          </p:nvSpPr>
          <p:spPr>
            <a:xfrm>
              <a:off x="8724896" y="4283973"/>
              <a:ext cx="3318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Superperson</a:t>
              </a:r>
              <a:r>
                <a:rPr lang="en-US" b="1" dirty="0"/>
                <a:t> is supposed to take path 1, but they take path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3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 Surfaces of Set-UID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151F5-8679-4026-8CDF-D30FFD5B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2" t="27679" r="25380" b="29283"/>
          <a:stretch/>
        </p:blipFill>
        <p:spPr>
          <a:xfrm>
            <a:off x="976806" y="1740856"/>
            <a:ext cx="9994737" cy="3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User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Inputs: Explicit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Buffer Overflow – More information in Chapter 4</a:t>
            </a:r>
          </a:p>
          <a:p>
            <a:pPr lvl="2"/>
            <a:r>
              <a:rPr lang="en-US" dirty="0"/>
              <a:t>Overflowing a buffer to run malicious 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Format String Vulnerability – More information in Chapter 6</a:t>
            </a:r>
          </a:p>
          <a:p>
            <a:pPr lvl="2"/>
            <a:r>
              <a:rPr lang="en-US" dirty="0"/>
              <a:t>Changing program behavior using user inputs as format strings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8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via User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1825625"/>
            <a:ext cx="10969336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CHSH – Change Shell</a:t>
            </a:r>
          </a:p>
          <a:p>
            <a:pPr lvl="2"/>
            <a:r>
              <a:rPr lang="en-US" dirty="0"/>
              <a:t>Set-UID program with ability to change default shell programs</a:t>
            </a:r>
          </a:p>
          <a:p>
            <a:pPr lvl="2"/>
            <a:r>
              <a:rPr lang="en-US" dirty="0"/>
              <a:t>Shell programs are stored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file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Issues</a:t>
            </a:r>
          </a:p>
          <a:p>
            <a:pPr lvl="2"/>
            <a:r>
              <a:rPr lang="en-US" dirty="0"/>
              <a:t>Failing to sanitize user inputs</a:t>
            </a:r>
          </a:p>
          <a:p>
            <a:pPr lvl="2"/>
            <a:r>
              <a:rPr lang="en-US" dirty="0"/>
              <a:t>Attackers could create a new root account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959F6-BB46-47A7-A8BD-B7F986C8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" t="28185" r="22342" b="65232"/>
          <a:stretch/>
        </p:blipFill>
        <p:spPr>
          <a:xfrm>
            <a:off x="1113692" y="5189826"/>
            <a:ext cx="10240108" cy="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System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 Inputs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Race Condition – More information in Chapter 7</a:t>
            </a:r>
          </a:p>
          <a:p>
            <a:pPr lvl="2"/>
            <a:r>
              <a:rPr lang="en-US" dirty="0"/>
              <a:t>Symbolic link to privileged file from a unprivileged file</a:t>
            </a:r>
          </a:p>
          <a:p>
            <a:pPr lvl="2"/>
            <a:r>
              <a:rPr lang="en-US" dirty="0"/>
              <a:t>Influence programs</a:t>
            </a:r>
          </a:p>
          <a:p>
            <a:pPr lvl="2"/>
            <a:r>
              <a:rPr lang="en-US" dirty="0"/>
              <a:t>Writing inside world writable folder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2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Behavior can be influenced by inputs that are not visible inside a program.</a:t>
            </a:r>
          </a:p>
          <a:p>
            <a:r>
              <a:rPr lang="en-US" dirty="0"/>
              <a:t>Environment Variables : These can be set by a user before running a program.</a:t>
            </a:r>
          </a:p>
          <a:p>
            <a:r>
              <a:rPr lang="en-US" dirty="0"/>
              <a:t>Detailed discussions on environment variables will be in Chapter 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9C-E7C0-4863-BC40-0DE6CDE5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via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0010E-33DB-4C3C-850E-A902FF9A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dirty="0"/>
              <a:t> Environment Variable</a:t>
            </a:r>
          </a:p>
          <a:p>
            <a:pPr lvl="1"/>
            <a:r>
              <a:rPr lang="en-US" dirty="0"/>
              <a:t>Used by shell programs to locate a command if the user does not provide the full path for the command</a:t>
            </a:r>
          </a:p>
          <a:p>
            <a:pPr lvl="1"/>
            <a:r>
              <a:rPr lang="en-US" dirty="0"/>
              <a:t>system():  call /bin/</a:t>
            </a:r>
            <a:r>
              <a:rPr lang="en-US" dirty="0" err="1"/>
              <a:t>sh</a:t>
            </a:r>
            <a:r>
              <a:rPr lang="en-US" dirty="0"/>
              <a:t> first</a:t>
            </a:r>
          </a:p>
          <a:p>
            <a:pPr lvl="1"/>
            <a:r>
              <a:rPr lang="en-US" dirty="0"/>
              <a:t>system(“ls”)</a:t>
            </a:r>
          </a:p>
          <a:p>
            <a:pPr lvl="2"/>
            <a:r>
              <a:rPr lang="en-US" dirty="0"/>
              <a:t>/bin/</a:t>
            </a:r>
            <a:r>
              <a:rPr lang="en-US" dirty="0" err="1"/>
              <a:t>sh</a:t>
            </a:r>
            <a:r>
              <a:rPr lang="en-US" dirty="0"/>
              <a:t> uses the PATH environment variable to locate “ls” </a:t>
            </a:r>
          </a:p>
          <a:p>
            <a:pPr lvl="2"/>
            <a:r>
              <a:rPr lang="en-US" dirty="0"/>
              <a:t>Attacker can manipulate the PATH variable and control how the “ls” command is found</a:t>
            </a:r>
          </a:p>
          <a:p>
            <a:r>
              <a:rPr lang="en-US" dirty="0"/>
              <a:t>More examples on this type of attacks can be found in Chapter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1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751C-7F91-4372-A824-F30EA633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Leaking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652E-09DE-4D34-910C-4609FD221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Privileged programs downgrade themselves during execution</a:t>
            </a:r>
          </a:p>
          <a:p>
            <a:r>
              <a:rPr lang="en-US" dirty="0"/>
              <a:t>Example: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This is a privileged Set-UID program</a:t>
            </a:r>
          </a:p>
          <a:p>
            <a:pPr lvl="1"/>
            <a:r>
              <a:rPr lang="en-US" dirty="0"/>
              <a:t>Allows one user to switch to another user ( say user1 to user2 )</a:t>
            </a:r>
          </a:p>
          <a:p>
            <a:pPr lvl="1"/>
            <a:r>
              <a:rPr lang="en-US" dirty="0"/>
              <a:t>Program starts with EUID as root and RUID as user1</a:t>
            </a:r>
          </a:p>
          <a:p>
            <a:pPr lvl="1"/>
            <a:r>
              <a:rPr lang="en-US" dirty="0"/>
              <a:t>After password verification, both EUID and RUID become user2’s (via privilege downgrading)</a:t>
            </a:r>
          </a:p>
          <a:p>
            <a:r>
              <a:rPr lang="en-US" dirty="0"/>
              <a:t>Such programs may lead to capability leaking</a:t>
            </a:r>
          </a:p>
          <a:p>
            <a:pPr lvl="1"/>
            <a:r>
              <a:rPr lang="en-US" dirty="0"/>
              <a:t>Programs may not clean up privileged capabilities before downgrading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0157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Need for Privileged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565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Password Dilemma</a:t>
            </a:r>
          </a:p>
          <a:p>
            <a:pPr lvl="1"/>
            <a:r>
              <a:rPr lang="en-US" dirty="0"/>
              <a:t>Permissions of /</a:t>
            </a:r>
            <a:r>
              <a:rPr lang="en-US" dirty="0" err="1"/>
              <a:t>etc</a:t>
            </a:r>
            <a:r>
              <a:rPr lang="en-US" dirty="0"/>
              <a:t>/shadow File: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would normal users change their password?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A8236-70DD-44B6-8758-78591F651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6" t="21435" r="25000" b="71983"/>
          <a:stretch/>
        </p:blipFill>
        <p:spPr>
          <a:xfrm>
            <a:off x="1576754" y="2624414"/>
            <a:ext cx="8238510" cy="659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DC4DF-5860-4368-937F-2FD7609D1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9" t="11388" r="52690" b="72917"/>
          <a:stretch/>
        </p:blipFill>
        <p:spPr>
          <a:xfrm>
            <a:off x="1354015" y="4152746"/>
            <a:ext cx="8928694" cy="20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Capability Leaking: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84" y="1261741"/>
            <a:ext cx="3469873" cy="8331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/etc/</a:t>
            </a:r>
            <a:r>
              <a:rPr lang="en-US" dirty="0" err="1"/>
              <a:t>zzz</a:t>
            </a:r>
            <a:r>
              <a:rPr lang="en-US" dirty="0"/>
              <a:t> file is only writable by root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3CC445-AB10-434C-AA71-311C8630E02D}"/>
              </a:ext>
            </a:extLst>
          </p:cNvPr>
          <p:cNvCxnSpPr>
            <a:cxnSpLocks/>
          </p:cNvCxnSpPr>
          <p:nvPr/>
        </p:nvCxnSpPr>
        <p:spPr>
          <a:xfrm flipH="1" flipV="1">
            <a:off x="3182006" y="5568462"/>
            <a:ext cx="2007914" cy="76635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7EADDE-6368-49A9-A16E-E24B46E9FA6D}"/>
              </a:ext>
            </a:extLst>
          </p:cNvPr>
          <p:cNvCxnSpPr>
            <a:cxnSpLocks/>
          </p:cNvCxnSpPr>
          <p:nvPr/>
        </p:nvCxnSpPr>
        <p:spPr>
          <a:xfrm flipH="1" flipV="1">
            <a:off x="3834899" y="4395071"/>
            <a:ext cx="586850" cy="63188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FDC95A-7670-4884-B06D-750835F278B1}"/>
              </a:ext>
            </a:extLst>
          </p:cNvPr>
          <p:cNvCxnSpPr/>
          <p:nvPr/>
        </p:nvCxnSpPr>
        <p:spPr>
          <a:xfrm flipH="1">
            <a:off x="2379785" y="1932290"/>
            <a:ext cx="2041964" cy="59299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74" y="1714712"/>
            <a:ext cx="7540328" cy="4768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684" y="2439846"/>
            <a:ext cx="393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File descriptor is created</a:t>
            </a:r>
          </a:p>
          <a:p>
            <a:pPr lvl="1"/>
            <a:r>
              <a:rPr lang="en-US" sz="2400" dirty="0"/>
              <a:t>(the program is a root-owned Set-UID program)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6165" y="3910276"/>
            <a:ext cx="3131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The  privilege is downgraded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684" y="4970176"/>
            <a:ext cx="384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Invoke a shell program, so the behavior restriction on the program is lifted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18857" y="1273216"/>
            <a:ext cx="2752281" cy="19216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1138" y="1273216"/>
            <a:ext cx="117231" cy="422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2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Capability Leaking (Continued)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92713"/>
            <a:ext cx="3176953" cy="22085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The program forgets to close the file, so the file descriptor is still valid.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CF9C5-1C5A-4AB8-9051-06F598092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8" t="35555" r="22619" b="29841"/>
          <a:stretch/>
        </p:blipFill>
        <p:spPr>
          <a:xfrm>
            <a:off x="3481754" y="1292713"/>
            <a:ext cx="8454945" cy="4095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1" y="5549227"/>
            <a:ext cx="11784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C00000"/>
                </a:solidFill>
              </a:rPr>
              <a:t>How to fix the program? </a:t>
            </a:r>
          </a:p>
          <a:p>
            <a:pPr lvl="1"/>
            <a:r>
              <a:rPr lang="en-US" sz="2800" dirty="0"/>
              <a:t>Destroy the file descriptor before downgrading the privilege (close the file)</a:t>
            </a:r>
          </a:p>
        </p:txBody>
      </p:sp>
      <p:sp>
        <p:nvSpPr>
          <p:cNvPr id="6" name="Down Arrow 5"/>
          <p:cNvSpPr/>
          <p:nvPr/>
        </p:nvSpPr>
        <p:spPr>
          <a:xfrm>
            <a:off x="1565031" y="3417408"/>
            <a:ext cx="351692" cy="7385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030" y="4208585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Capability Leak</a:t>
            </a:r>
          </a:p>
        </p:txBody>
      </p:sp>
    </p:spTree>
    <p:extLst>
      <p:ext uri="{BB962C8B-B14F-4D97-AF65-F5344CB8AC3E}">
        <p14:creationId xmlns:p14="http://schemas.microsoft.com/office/powerpoint/2010/main" val="235099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Capability Leaking in OS X – Case Study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5183748"/>
          </a:xfrm>
        </p:spPr>
        <p:txBody>
          <a:bodyPr>
            <a:normAutofit/>
          </a:bodyPr>
          <a:lstStyle/>
          <a:p>
            <a:r>
              <a:rPr lang="en-US" dirty="0"/>
              <a:t>OS X Yosemite found vulnerable to privilege escalation attack related to capability leaking in July 2015 ( OS X 10.10 )</a:t>
            </a:r>
          </a:p>
          <a:p>
            <a:r>
              <a:rPr lang="en-US" dirty="0"/>
              <a:t>Added features to dynamic linker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dyld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DYLD_PRINT_TO_FILE environment variable</a:t>
            </a:r>
          </a:p>
          <a:p>
            <a:r>
              <a:rPr lang="en-US" dirty="0"/>
              <a:t>The dynamic linker can open any file, so for root-owned Set-UID programs, it runs with root privileges. The dynamic linker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dyld</a:t>
            </a:r>
            <a:r>
              <a:rPr lang="en-US" dirty="0"/>
              <a:t>, does not close the file.  There is a </a:t>
            </a:r>
            <a:r>
              <a:rPr lang="en-US" dirty="0">
                <a:solidFill>
                  <a:srgbClr val="C00000"/>
                </a:solidFill>
              </a:rPr>
              <a:t>capability leaking</a:t>
            </a:r>
            <a:r>
              <a:rPr lang="en-US" dirty="0"/>
              <a:t>.</a:t>
            </a:r>
          </a:p>
          <a:p>
            <a:r>
              <a:rPr lang="en-US" dirty="0"/>
              <a:t>Scenario 1 (safe): Set-UID finished its job and the process dies. Everything is cleaned up and it is safe.</a:t>
            </a:r>
          </a:p>
          <a:p>
            <a:r>
              <a:rPr lang="en-US" b="1" dirty="0"/>
              <a:t>Scenario 2 (unsafe): </a:t>
            </a:r>
            <a:r>
              <a:rPr lang="en-US" dirty="0"/>
              <a:t>Similar to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” program, the privileged program downgrade its privilege, and lift the restriction.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Invoking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r>
              <a:rPr lang="en-US" dirty="0"/>
              <a:t>Invoking external commands from inside a program</a:t>
            </a:r>
          </a:p>
          <a:p>
            <a:r>
              <a:rPr lang="en-US" dirty="0"/>
              <a:t>External command is chosen by the Set-UID program</a:t>
            </a:r>
          </a:p>
          <a:p>
            <a:pPr lvl="1"/>
            <a:r>
              <a:rPr lang="en-US" dirty="0"/>
              <a:t>Users are not supposed to provide the command (or it is not secure)</a:t>
            </a:r>
          </a:p>
          <a:p>
            <a:r>
              <a:rPr lang="en-US" dirty="0"/>
              <a:t>Attack: </a:t>
            </a:r>
          </a:p>
          <a:p>
            <a:pPr lvl="1"/>
            <a:r>
              <a:rPr lang="en-US" dirty="0"/>
              <a:t>Users are often asked to provide input data to the command.</a:t>
            </a:r>
          </a:p>
          <a:p>
            <a:pPr lvl="1"/>
            <a:r>
              <a:rPr lang="en-US" dirty="0"/>
              <a:t>If the command is not invoked properly, user’s input data may be turned into command name.  This is dangerous. </a:t>
            </a:r>
          </a:p>
        </p:txBody>
      </p:sp>
    </p:spTree>
    <p:extLst>
      <p:ext uri="{BB962C8B-B14F-4D97-AF65-F5344CB8AC3E}">
        <p14:creationId xmlns:p14="http://schemas.microsoft.com/office/powerpoint/2010/main" val="97127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68" y="120040"/>
            <a:ext cx="10515600" cy="1020978"/>
          </a:xfrm>
        </p:spPr>
        <p:txBody>
          <a:bodyPr>
            <a:normAutofit/>
          </a:bodyPr>
          <a:lstStyle/>
          <a:p>
            <a:r>
              <a:rPr lang="en-US" sz="4000" dirty="0"/>
              <a:t>Invoking Programs : Unsafe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5816" y="1800541"/>
            <a:ext cx="3634153" cy="3814813"/>
          </a:xfrm>
        </p:spPr>
        <p:txBody>
          <a:bodyPr>
            <a:normAutofit/>
          </a:bodyPr>
          <a:lstStyle/>
          <a:p>
            <a:r>
              <a:rPr lang="en-US" sz="2400" dirty="0"/>
              <a:t>The easiest way to invoke an external command is the system() function.</a:t>
            </a:r>
          </a:p>
          <a:p>
            <a:r>
              <a:rPr lang="en-US" sz="2400" dirty="0"/>
              <a:t>This program is supposed to run 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/bin/cat </a:t>
            </a:r>
            <a:r>
              <a:rPr lang="en-US" sz="2400" dirty="0"/>
              <a:t>program.</a:t>
            </a:r>
          </a:p>
          <a:p>
            <a:r>
              <a:rPr lang="en-US" sz="2400" dirty="0"/>
              <a:t>It is a root-owned Set-UID program, so the program can view all files, but it can’t write to any file.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1800541"/>
            <a:ext cx="7349668" cy="3814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062" y="5920154"/>
            <a:ext cx="1060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Question: Can you use this program to run other command, with the root privilege?</a:t>
            </a:r>
          </a:p>
        </p:txBody>
      </p:sp>
    </p:spTree>
    <p:extLst>
      <p:ext uri="{BB962C8B-B14F-4D97-AF65-F5344CB8AC3E}">
        <p14:creationId xmlns:p14="http://schemas.microsoft.com/office/powerpoint/2010/main" val="244950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14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Invoking Programs : Unsafe Approach ( Continued)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3487"/>
            <a:ext cx="8012723" cy="466760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8799" y="3796530"/>
            <a:ext cx="2313009" cy="1041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We can get a root shell with this input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04494" y="4431323"/>
            <a:ext cx="1934305" cy="6682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2923" y="5275385"/>
            <a:ext cx="15591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0380" y="3357125"/>
            <a:ext cx="26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</a:t>
            </a:r>
            <a:r>
              <a:rPr lang="en-US" sz="2400" dirty="0"/>
              <a:t>: Some part of the data becomes code (command name)</a:t>
            </a:r>
          </a:p>
        </p:txBody>
      </p:sp>
    </p:spTree>
    <p:extLst>
      <p:ext uri="{BB962C8B-B14F-4D97-AF65-F5344CB8AC3E}">
        <p14:creationId xmlns:p14="http://schemas.microsoft.com/office/powerpoint/2010/main" val="117956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5895"/>
          </a:xfrm>
        </p:spPr>
        <p:txBody>
          <a:bodyPr/>
          <a:lstStyle/>
          <a:p>
            <a:r>
              <a:rPr lang="en-US" dirty="0"/>
              <a:t>In Ubuntu 16.04, /bin/</a:t>
            </a:r>
            <a:r>
              <a:rPr lang="en-US" dirty="0" err="1"/>
              <a:t>sh</a:t>
            </a:r>
            <a:r>
              <a:rPr lang="en-US" dirty="0"/>
              <a:t> points to /bin/dash, which has a countermeasure</a:t>
            </a:r>
          </a:p>
          <a:p>
            <a:pPr lvl="1"/>
            <a:r>
              <a:rPr lang="en-US" dirty="0"/>
              <a:t>It drops privilege when it is executed inside a set-</a:t>
            </a:r>
            <a:r>
              <a:rPr lang="en-US" dirty="0" err="1"/>
              <a:t>uid</a:t>
            </a:r>
            <a:r>
              <a:rPr lang="en-US" dirty="0"/>
              <a:t> process</a:t>
            </a:r>
          </a:p>
          <a:p>
            <a:r>
              <a:rPr lang="en-US" dirty="0"/>
              <a:t>Therefore, we will only get a normal shell in the attack on the previous slide</a:t>
            </a:r>
          </a:p>
          <a:p>
            <a:r>
              <a:rPr lang="en-US" dirty="0"/>
              <a:t>Do the following to remove the countermeasure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98" y="4676457"/>
            <a:ext cx="668748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6" y="1510368"/>
            <a:ext cx="5364722" cy="325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42565"/>
            <a:ext cx="10515600" cy="1020978"/>
          </a:xfrm>
        </p:spPr>
        <p:txBody>
          <a:bodyPr>
            <a:normAutofit/>
          </a:bodyPr>
          <a:lstStyle/>
          <a:p>
            <a:r>
              <a:rPr lang="en-US" sz="4000" dirty="0"/>
              <a:t>Invoking Programs Safely: using 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1517" y="3531777"/>
            <a:ext cx="5364722" cy="542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35581" y="2742857"/>
            <a:ext cx="4386506" cy="2022804"/>
            <a:chOff x="6596685" y="3541423"/>
            <a:chExt cx="4386506" cy="2022804"/>
          </a:xfrm>
        </p:grpSpPr>
        <p:sp>
          <p:nvSpPr>
            <p:cNvPr id="5" name="TextBox 4"/>
            <p:cNvSpPr txBox="1"/>
            <p:nvPr/>
          </p:nvSpPr>
          <p:spPr>
            <a:xfrm>
              <a:off x="6596685" y="4548564"/>
              <a:ext cx="209590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Command name is provided here (by the program)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6685" y="3541423"/>
              <a:ext cx="4051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execve(v[0], v, 0)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87287" y="4548563"/>
              <a:ext cx="209590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Input data are provided here (can be by user)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908784" y="4178461"/>
              <a:ext cx="599212" cy="37010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9619447" y="4064642"/>
              <a:ext cx="385241" cy="48392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190726" y="4064642"/>
              <a:ext cx="76301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430558" y="4027027"/>
              <a:ext cx="323042" cy="6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67928" y="5061711"/>
            <a:ext cx="960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is it safe?</a:t>
            </a:r>
          </a:p>
          <a:p>
            <a:r>
              <a:rPr lang="en-US" sz="2400" dirty="0"/>
              <a:t>Code (command name) and data are clearly separated; there is no way for the user data to become code</a:t>
            </a:r>
          </a:p>
        </p:txBody>
      </p:sp>
    </p:spTree>
    <p:extLst>
      <p:ext uri="{BB962C8B-B14F-4D97-AF65-F5344CB8AC3E}">
        <p14:creationId xmlns:p14="http://schemas.microsoft.com/office/powerpoint/2010/main" val="402422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19892"/>
            <a:ext cx="10515600" cy="1020978"/>
          </a:xfrm>
        </p:spPr>
        <p:txBody>
          <a:bodyPr>
            <a:normAutofit/>
          </a:bodyPr>
          <a:lstStyle/>
          <a:p>
            <a:r>
              <a:rPr lang="en-US" dirty="0"/>
              <a:t>Invoking Programs Safely ( 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184564"/>
            <a:ext cx="10886209" cy="5477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" y="1682370"/>
            <a:ext cx="8757213" cy="3405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1031" y="4826643"/>
            <a:ext cx="1406179" cy="261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445223" y="5287148"/>
            <a:ext cx="277793" cy="4051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533" y="5749209"/>
            <a:ext cx="556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data are still treated as data, not code</a:t>
            </a:r>
          </a:p>
        </p:txBody>
      </p:sp>
    </p:spTree>
    <p:extLst>
      <p:ext uri="{BB962C8B-B14F-4D97-AF65-F5344CB8AC3E}">
        <p14:creationId xmlns:p14="http://schemas.microsoft.com/office/powerpoint/2010/main" val="370824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functions in the exec() family behave similarly to execve(), but may not be safe</a:t>
            </a:r>
          </a:p>
          <a:p>
            <a:pPr lvl="1"/>
            <a:r>
              <a:rPr lang="en-US" dirty="0" err="1"/>
              <a:t>execlp</a:t>
            </a:r>
            <a:r>
              <a:rPr lang="en-US" dirty="0"/>
              <a:t>(), </a:t>
            </a:r>
            <a:r>
              <a:rPr lang="en-US" dirty="0" err="1"/>
              <a:t>execvp</a:t>
            </a:r>
            <a:r>
              <a:rPr lang="en-US" dirty="0"/>
              <a:t>() and </a:t>
            </a:r>
            <a:r>
              <a:rPr lang="en-US" dirty="0" err="1"/>
              <a:t>execvpe</a:t>
            </a:r>
            <a:r>
              <a:rPr lang="en-US" dirty="0"/>
              <a:t>() duplicate the actions of the shell. These functions can be attacked using the PATH Environment Variable</a:t>
            </a:r>
          </a:p>
        </p:txBody>
      </p:sp>
    </p:spTree>
    <p:extLst>
      <p:ext uri="{BB962C8B-B14F-4D97-AF65-F5344CB8AC3E}">
        <p14:creationId xmlns:p14="http://schemas.microsoft.com/office/powerpoint/2010/main" val="35573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5991958" cy="4486275"/>
          </a:xfrm>
        </p:spPr>
        <p:txBody>
          <a:bodyPr/>
          <a:lstStyle/>
          <a:p>
            <a:r>
              <a:rPr lang="en-US" dirty="0"/>
              <a:t>Implementing fine-grained access control in operating systems make OS over complicated.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OS relies on extension to enforce fine-grained access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Privileged programs are such extensions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B56B7-F8F8-4695-BA36-738012198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1" t="39365" r="27976" b="19365"/>
          <a:stretch/>
        </p:blipFill>
        <p:spPr>
          <a:xfrm>
            <a:off x="6384995" y="1497378"/>
            <a:ext cx="5623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163586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Invoking External Commands in 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184564"/>
            <a:ext cx="10886209" cy="5477493"/>
          </a:xfrm>
        </p:spPr>
        <p:txBody>
          <a:bodyPr>
            <a:normAutofit/>
          </a:bodyPr>
          <a:lstStyle/>
          <a:p>
            <a:r>
              <a:rPr lang="en-US" sz="2400" dirty="0"/>
              <a:t>Risk of invoking external commands is not limited to C programs</a:t>
            </a:r>
          </a:p>
          <a:p>
            <a:r>
              <a:rPr lang="en-US" sz="2400" dirty="0"/>
              <a:t>We should avoid problems similar to those caused by the system() functions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Perl: open() function can run commands, but it does so through a shell</a:t>
            </a:r>
          </a:p>
          <a:p>
            <a:pPr lvl="1"/>
            <a:r>
              <a:rPr lang="en-US" sz="2000" dirty="0"/>
              <a:t>PHP: system() function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000" dirty="0"/>
              <a:t>Attack: 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http://localhost/list.php?dir=.;date</a:t>
            </a:r>
          </a:p>
          <a:p>
            <a:pPr lvl="2"/>
            <a:r>
              <a:rPr lang="en-US" dirty="0"/>
              <a:t>Command executed on server : </a:t>
            </a:r>
            <a:r>
              <a:rPr lang="en-US" dirty="0">
                <a:cs typeface="Courier New" panose="02070309020205020404" pitchFamily="49" charset="0"/>
              </a:rPr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/bin/ls .;date</a:t>
            </a:r>
            <a:r>
              <a:rPr lang="en-US" dirty="0"/>
              <a:t>”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1F1D7-30C0-45BA-86A1-D7FA7D104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0" t="32160" r="18156" b="50953"/>
          <a:stretch/>
        </p:blipFill>
        <p:spPr>
          <a:xfrm>
            <a:off x="935004" y="3266177"/>
            <a:ext cx="8867371" cy="18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1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Principle of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Principle: </a:t>
            </a:r>
            <a:r>
              <a:rPr lang="en-US" dirty="0">
                <a:solidFill>
                  <a:srgbClr val="C00000"/>
                </a:solidFill>
              </a:rPr>
              <a:t>Don’t mix code and data.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Attacks due to violation of this principle :</a:t>
            </a:r>
          </a:p>
          <a:p>
            <a:pPr lvl="1"/>
            <a:r>
              <a:rPr lang="en-US" dirty="0"/>
              <a:t>system()  code execution</a:t>
            </a:r>
          </a:p>
          <a:p>
            <a:pPr lvl="1"/>
            <a:r>
              <a:rPr lang="en-US" dirty="0"/>
              <a:t>Cross Site Scripting – More Information in Chapter 10</a:t>
            </a:r>
          </a:p>
          <a:p>
            <a:pPr lvl="1"/>
            <a:r>
              <a:rPr lang="en-US" dirty="0"/>
              <a:t>SQL injection - More Information in Chapter 11</a:t>
            </a:r>
          </a:p>
          <a:p>
            <a:pPr lvl="1"/>
            <a:r>
              <a:rPr lang="en-US" dirty="0"/>
              <a:t>Buffer  Overflow attacks - More Information in Chapter 4</a:t>
            </a:r>
          </a:p>
        </p:txBody>
      </p:sp>
    </p:spTree>
    <p:extLst>
      <p:ext uri="{BB962C8B-B14F-4D97-AF65-F5344CB8AC3E}">
        <p14:creationId xmlns:p14="http://schemas.microsoft.com/office/powerpoint/2010/main" val="229010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A privileged program should be given the power which is required to perform it’s tasks.</a:t>
            </a:r>
          </a:p>
          <a:p>
            <a:r>
              <a:rPr lang="en-US" dirty="0"/>
              <a:t>Disable the privileges (temporarily or permanently) when a privileged program doesn’t need those.</a:t>
            </a:r>
          </a:p>
          <a:p>
            <a:r>
              <a:rPr lang="en-US" dirty="0"/>
              <a:t>In Linux, </a:t>
            </a:r>
            <a:r>
              <a:rPr lang="en-US" dirty="0" err="1"/>
              <a:t>seteuid</a:t>
            </a:r>
            <a:r>
              <a:rPr lang="en-US" dirty="0"/>
              <a:t>() and </a:t>
            </a:r>
            <a:r>
              <a:rPr lang="en-US" dirty="0" err="1"/>
              <a:t>setuid</a:t>
            </a:r>
            <a:r>
              <a:rPr lang="en-US" dirty="0"/>
              <a:t>() can be used to disable/discard privileges.</a:t>
            </a:r>
          </a:p>
          <a:p>
            <a:r>
              <a:rPr lang="en-US" dirty="0"/>
              <a:t>Different </a:t>
            </a:r>
            <a:r>
              <a:rPr lang="en-US" dirty="0" err="1"/>
              <a:t>OSes</a:t>
            </a:r>
            <a:r>
              <a:rPr lang="en-US" dirty="0"/>
              <a:t> have different ways to do that.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31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for privileged programs</a:t>
            </a:r>
          </a:p>
          <a:p>
            <a:r>
              <a:rPr lang="en-US" dirty="0"/>
              <a:t>How the Set-UID mechanism works</a:t>
            </a:r>
          </a:p>
          <a:p>
            <a:r>
              <a:rPr lang="en-US" dirty="0"/>
              <a:t>Security flaws in privileged Set-UID programs</a:t>
            </a:r>
          </a:p>
          <a:p>
            <a:r>
              <a:rPr lang="en-US" dirty="0"/>
              <a:t>Attack surface</a:t>
            </a:r>
          </a:p>
          <a:p>
            <a:r>
              <a:rPr lang="en-US" dirty="0"/>
              <a:t>How to improve the security of privileged programs</a:t>
            </a:r>
          </a:p>
        </p:txBody>
      </p:sp>
    </p:spTree>
    <p:extLst>
      <p:ext uri="{BB962C8B-B14F-4D97-AF65-F5344CB8AC3E}">
        <p14:creationId xmlns:p14="http://schemas.microsoft.com/office/powerpoint/2010/main" val="360371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789" y="2140526"/>
            <a:ext cx="9144000" cy="2322961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 Variables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1332046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23716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800" dirty="0"/>
              <a:t>A set of dynamic named values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Part of the operating environment in which a process runs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Affect the way that a running process will behave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Introduced in Unix and also adopted by Microsoft Windows	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Example: PATH variable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When a program is executed the shell process will use the environment variable to find where the program is, if the full path is not provided.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66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0"/>
            <a:ext cx="10515600" cy="1325563"/>
          </a:xfrm>
        </p:spPr>
        <p:txBody>
          <a:bodyPr/>
          <a:lstStyle/>
          <a:p>
            <a:r>
              <a:rPr lang="en-US" dirty="0"/>
              <a:t>How to Access Environment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B0F8C-F4F6-49D6-BA31-0B763FE2A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22539" r="33234" b="58254"/>
          <a:stretch/>
        </p:blipFill>
        <p:spPr>
          <a:xfrm>
            <a:off x="764101" y="1506575"/>
            <a:ext cx="6504207" cy="2109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46CB5-72BF-4DC7-B867-C8EAD7BD7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45873" r="34524" b="30000"/>
          <a:stretch/>
        </p:blipFill>
        <p:spPr>
          <a:xfrm>
            <a:off x="5117120" y="3797531"/>
            <a:ext cx="6504207" cy="2746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8584" y="2099882"/>
            <a:ext cx="313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the main function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385538" y="2157046"/>
            <a:ext cx="515816" cy="31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076" y="4638638"/>
            <a:ext cx="325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reliable way:</a:t>
            </a:r>
          </a:p>
          <a:p>
            <a:r>
              <a:rPr lang="en-US" sz="2400" dirty="0"/>
              <a:t>Using the global variable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02369" y="4958862"/>
            <a:ext cx="63304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63662" y="2099882"/>
            <a:ext cx="1547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45570" y="4602480"/>
            <a:ext cx="947810" cy="24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36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365125"/>
            <a:ext cx="10948555" cy="1325563"/>
          </a:xfrm>
        </p:spPr>
        <p:txBody>
          <a:bodyPr/>
          <a:lstStyle/>
          <a:p>
            <a:r>
              <a:rPr lang="en-US" dirty="0"/>
              <a:t>How Does a process get Environment Variables?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687050" cy="4486275"/>
          </a:xfrm>
        </p:spPr>
        <p:txBody>
          <a:bodyPr/>
          <a:lstStyle/>
          <a:p>
            <a:r>
              <a:rPr lang="en-US" dirty="0"/>
              <a:t>Process can get environment variables one of two ways: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If a new process is created using fork() system call, the child process will inherits its parent process’s environment variables.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If a process runs a new program in itself, it typically uses execve() system call. In this scenario, the memory space is overwritten and all old environment variables are lost. execve() can be invoked in a special manner to pass environment variables from one process to another.</a:t>
            </a:r>
          </a:p>
          <a:p>
            <a:r>
              <a:rPr lang="en-US" dirty="0"/>
              <a:t>Passing environment variables when invoking execve()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80DDD-5CDA-42D6-8FCD-FE1FF789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8" t="28572" r="28373" b="66508"/>
          <a:stretch/>
        </p:blipFill>
        <p:spPr>
          <a:xfrm>
            <a:off x="994996" y="5282082"/>
            <a:ext cx="9289204" cy="69056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82462" y="5972646"/>
            <a:ext cx="29190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15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execve() and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69" y="1350086"/>
            <a:ext cx="3515245" cy="50707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The program executes a new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dirty="0"/>
              <a:t>, which prints out the environment variables of the current process.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We construct a new variable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newenv</a:t>
            </a:r>
            <a:r>
              <a:rPr lang="en-US" sz="2400" dirty="0"/>
              <a:t>, and use it as the 3rd argument.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84686" y="1401218"/>
            <a:ext cx="7232400" cy="5108666"/>
            <a:chOff x="4284686" y="1401218"/>
            <a:chExt cx="7232400" cy="510866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686" y="1401218"/>
              <a:ext cx="7232400" cy="51086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64530" y="4515553"/>
              <a:ext cx="502920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79770" y="4996112"/>
              <a:ext cx="684020" cy="19310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64530" y="5401877"/>
              <a:ext cx="813559" cy="22168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196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24523"/>
            <a:ext cx="10948555" cy="1325563"/>
          </a:xfrm>
        </p:spPr>
        <p:txBody>
          <a:bodyPr/>
          <a:lstStyle/>
          <a:p>
            <a:r>
              <a:rPr lang="en-US" dirty="0"/>
              <a:t>execve() and Environment variables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23" y="1817256"/>
            <a:ext cx="6514787" cy="394346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3348990" y="3406140"/>
            <a:ext cx="571500" cy="227457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897" y="3943260"/>
            <a:ext cx="208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Obtained from the parent process</a:t>
            </a:r>
          </a:p>
        </p:txBody>
      </p:sp>
    </p:spTree>
    <p:extLst>
      <p:ext uri="{BB962C8B-B14F-4D97-AF65-F5344CB8AC3E}">
        <p14:creationId xmlns:p14="http://schemas.microsoft.com/office/powerpoint/2010/main" val="122431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Privileged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687050" cy="4486275"/>
          </a:xfrm>
        </p:spPr>
        <p:txBody>
          <a:bodyPr/>
          <a:lstStyle/>
          <a:p>
            <a:r>
              <a:rPr lang="en-US" dirty="0"/>
              <a:t>Daemons</a:t>
            </a:r>
          </a:p>
          <a:p>
            <a:pPr lvl="1"/>
            <a:r>
              <a:rPr lang="en-US" dirty="0"/>
              <a:t>Computer program that runs in the background</a:t>
            </a:r>
          </a:p>
          <a:p>
            <a:pPr lvl="1"/>
            <a:r>
              <a:rPr lang="en-US" dirty="0"/>
              <a:t>Needs to run as root or other privileged users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Set-UID Programs</a:t>
            </a:r>
          </a:p>
          <a:p>
            <a:pPr lvl="1"/>
            <a:r>
              <a:rPr lang="en-US" dirty="0"/>
              <a:t>Widely used in UNIX systems</a:t>
            </a:r>
          </a:p>
          <a:p>
            <a:pPr lvl="1"/>
            <a:r>
              <a:rPr lang="en-US" dirty="0"/>
              <a:t>Program marked with a special bit</a:t>
            </a:r>
          </a:p>
        </p:txBody>
      </p:sp>
    </p:spTree>
    <p:extLst>
      <p:ext uri="{BB962C8B-B14F-4D97-AF65-F5344CB8AC3E}">
        <p14:creationId xmlns:p14="http://schemas.microsoft.com/office/powerpoint/2010/main" val="530245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5"/>
            <a:ext cx="10515600" cy="1325563"/>
          </a:xfrm>
        </p:spPr>
        <p:txBody>
          <a:bodyPr/>
          <a:lstStyle/>
          <a:p>
            <a:r>
              <a:rPr lang="en-US" dirty="0"/>
              <a:t>Memory Location for Environment 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A00E1-1E85-4B68-985C-3BB7FC62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62002"/>
            <a:ext cx="5734050" cy="502357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/>
              <a:t> points to the same place initially.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/>
              <a:t> is only accessible inside the main function,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/>
              <a:t> is a global variable.</a:t>
            </a:r>
          </a:p>
          <a:p>
            <a:r>
              <a:rPr lang="en-US" dirty="0"/>
              <a:t>When changes are made to the environment variables (e.g., new ones are added), the location for storing the environment variables may be moved to the heap, 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environ</a:t>
            </a:r>
            <a:r>
              <a:rPr lang="en-US" dirty="0"/>
              <a:t> will change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/>
              <a:t> does not change)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EBA2E-A4BF-4ED8-9466-12721C0C9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0" t="17936" r="23936" b="15397"/>
          <a:stretch/>
        </p:blipFill>
        <p:spPr>
          <a:xfrm>
            <a:off x="6686550" y="1247638"/>
            <a:ext cx="4855535" cy="50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1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360714"/>
            <a:ext cx="10853057" cy="5225142"/>
          </a:xfrm>
        </p:spPr>
        <p:txBody>
          <a:bodyPr/>
          <a:lstStyle/>
          <a:p>
            <a:r>
              <a:rPr lang="en-US" dirty="0"/>
              <a:t>People often mistake shell variables and environment variables to be the same.</a:t>
            </a:r>
          </a:p>
          <a:p>
            <a:r>
              <a:rPr lang="en-US" dirty="0"/>
              <a:t>Shell Variables:</a:t>
            </a:r>
          </a:p>
          <a:p>
            <a:pPr lvl="1"/>
            <a:r>
              <a:rPr lang="en-US" dirty="0"/>
              <a:t>Internal variables used by shell.</a:t>
            </a:r>
          </a:p>
          <a:p>
            <a:pPr lvl="1"/>
            <a:r>
              <a:rPr lang="en-US" dirty="0"/>
              <a:t>Shell provides built-in commands to allow users to create, assign and delete shell variables.</a:t>
            </a:r>
          </a:p>
          <a:p>
            <a:pPr lvl="1"/>
            <a:r>
              <a:rPr lang="en-US" dirty="0"/>
              <a:t>In the example, we create a shell variable called FOO.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3AA5B-EF1F-444D-A490-0622EEB9E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35873" r="61806" b="47736"/>
          <a:stretch/>
        </p:blipFill>
        <p:spPr>
          <a:xfrm>
            <a:off x="1237163" y="4318740"/>
            <a:ext cx="4157798" cy="199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9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" y="252238"/>
            <a:ext cx="10515600" cy="934306"/>
          </a:xfrm>
        </p:spPr>
        <p:txBody>
          <a:bodyPr/>
          <a:lstStyle/>
          <a:p>
            <a:r>
              <a:rPr lang="en-US" dirty="0"/>
              <a:t>Side Note on The /proc File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415144"/>
            <a:ext cx="10853057" cy="50509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/proc is a virtual file system in </a:t>
            </a:r>
            <a:r>
              <a:rPr lang="en-US" dirty="0" err="1"/>
              <a:t>linux</a:t>
            </a:r>
            <a:r>
              <a:rPr lang="en-US" dirty="0"/>
              <a:t>. It contains a directory for each process, using the process ID as the name of the directory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Each process directory has a virtual file called environ, which contains the environment of the process.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e.g., virtual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/932/environ</a:t>
            </a:r>
            <a:r>
              <a:rPr lang="en-US" dirty="0"/>
              <a:t>  contains the environment variable of process 932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command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strings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/$$/environ</a:t>
            </a:r>
            <a:r>
              <a:rPr lang="en-US" dirty="0"/>
              <a:t>” prints out the environment variable of the current process (shell will replace $$ with its own process ID)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When </a:t>
            </a:r>
            <a:r>
              <a:rPr lang="en-US" dirty="0" err="1"/>
              <a:t>env</a:t>
            </a:r>
            <a:r>
              <a:rPr lang="en-US" dirty="0"/>
              <a:t> program is invoked in a bash shell, it runs in a child process. Therefore, it print out the environment variables of the shell’s child process, not its own. </a:t>
            </a:r>
          </a:p>
        </p:txBody>
      </p:sp>
    </p:spTree>
    <p:extLst>
      <p:ext uri="{BB962C8B-B14F-4D97-AF65-F5344CB8AC3E}">
        <p14:creationId xmlns:p14="http://schemas.microsoft.com/office/powerpoint/2010/main" val="378431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873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191795"/>
            <a:ext cx="10853057" cy="5050972"/>
          </a:xfrm>
        </p:spPr>
        <p:txBody>
          <a:bodyPr/>
          <a:lstStyle/>
          <a:p>
            <a:r>
              <a:rPr lang="en-US" dirty="0"/>
              <a:t>Shell variables and environment variables are different</a:t>
            </a:r>
          </a:p>
          <a:p>
            <a:r>
              <a:rPr lang="en-US" dirty="0"/>
              <a:t>When a shell program starts, it copies the environment variables into its own shell variables. Changes made to the shell variable will not reflect on the environment variables, as shown in example :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9908" y="3039067"/>
            <a:ext cx="11234725" cy="3487503"/>
            <a:chOff x="119075" y="3176227"/>
            <a:chExt cx="11234725" cy="3487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1292721" y="3306074"/>
              <a:ext cx="254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Environment variable</a:t>
              </a: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833" y="3176227"/>
              <a:ext cx="7204967" cy="339438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776618" y="3424803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2137060" y="3798055"/>
              <a:ext cx="1564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Shell variable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759397" y="3928074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59397" y="4690146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759597" y="5179262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1032886" y="4547753"/>
              <a:ext cx="2806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Shell variable is changed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119075" y="5039734"/>
              <a:ext cx="36446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Environment variable is the same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179380" y="6263620"/>
              <a:ext cx="3602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Environment variable is still here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759397" y="5941334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756723" y="6396766"/>
              <a:ext cx="274320" cy="1626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38701-5C4A-4D9A-B3E2-39771AD8DEF8}"/>
                </a:ext>
              </a:extLst>
            </p:cNvPr>
            <p:cNvSpPr txBox="1"/>
            <p:nvPr/>
          </p:nvSpPr>
          <p:spPr>
            <a:xfrm>
              <a:off x="1402530" y="5811521"/>
              <a:ext cx="2546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Shell variable is gone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828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155" y="1631288"/>
            <a:ext cx="3636645" cy="4562746"/>
          </a:xfrm>
        </p:spPr>
        <p:txBody>
          <a:bodyPr>
            <a:normAutofit/>
          </a:bodyPr>
          <a:lstStyle/>
          <a:p>
            <a:r>
              <a:rPr lang="en-US" sz="2300" dirty="0"/>
              <a:t>This figure shows how shell variables affect the environment variables of child processes</a:t>
            </a:r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/>
              <a:t>It also shows how the parent shell’s environment variables becomes the child process’s environment variables (via shell variables)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07206-11C9-4521-917B-14768D974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1" t="17302" r="33730" b="17777"/>
          <a:stretch/>
        </p:blipFill>
        <p:spPr>
          <a:xfrm>
            <a:off x="951956" y="1186544"/>
            <a:ext cx="6378484" cy="54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46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934306"/>
          </a:xfrm>
        </p:spPr>
        <p:txBody>
          <a:bodyPr/>
          <a:lstStyle/>
          <a:p>
            <a:r>
              <a:rPr lang="en-US" dirty="0"/>
              <a:t>Shell Variables &amp; Environment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3" y="1442854"/>
            <a:ext cx="10853057" cy="725382"/>
          </a:xfrm>
        </p:spPr>
        <p:txBody>
          <a:bodyPr>
            <a:normAutofit/>
          </a:bodyPr>
          <a:lstStyle/>
          <a:p>
            <a:r>
              <a:rPr lang="en-US" dirty="0"/>
              <a:t>When we type </a:t>
            </a:r>
            <a:r>
              <a:rPr lang="en-US" dirty="0" err="1"/>
              <a:t>env</a:t>
            </a:r>
            <a:r>
              <a:rPr lang="en-US" dirty="0"/>
              <a:t> in shell prompt, shell will create a child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7150C-6780-44EE-8980-F4AADCCB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2" t="43492" r="29266" b="32222"/>
          <a:stretch/>
        </p:blipFill>
        <p:spPr>
          <a:xfrm>
            <a:off x="4868636" y="2826573"/>
            <a:ext cx="7179127" cy="2659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C2B44-EC2F-4B2D-8999-444A431A134C}"/>
              </a:ext>
            </a:extLst>
          </p:cNvPr>
          <p:cNvSpPr txBox="1"/>
          <p:nvPr/>
        </p:nvSpPr>
        <p:spPr>
          <a:xfrm>
            <a:off x="1018198" y="3000386"/>
            <a:ext cx="353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Print out environment variable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70282" y="3119451"/>
            <a:ext cx="29718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893" y="4046220"/>
            <a:ext cx="353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LOGNAME and LOGNAME3 get into the child process, but not LOGNAME2. Why?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90915" y="4276406"/>
            <a:ext cx="569324" cy="27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4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 Surface on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4373880" cy="4741702"/>
          </a:xfrm>
        </p:spPr>
        <p:txBody>
          <a:bodyPr/>
          <a:lstStyle/>
          <a:p>
            <a:r>
              <a:rPr lang="en-US" dirty="0"/>
              <a:t>Hidden usage of environment variables is dangerous.</a:t>
            </a:r>
          </a:p>
          <a:p>
            <a:r>
              <a:rPr lang="en-US" dirty="0"/>
              <a:t>Since users can set environment variables, they become part of the attack surface on Set-UID programs.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6A809-7ECB-4463-A2D8-D0B78D298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6" t="34286" r="25893" b="25873"/>
          <a:stretch/>
        </p:blipFill>
        <p:spPr>
          <a:xfrm>
            <a:off x="5212080" y="1643382"/>
            <a:ext cx="6272776" cy="43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3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r>
              <a:rPr lang="en-US" dirty="0"/>
              <a:t>Linking finds the external library code referenced in the program</a:t>
            </a:r>
          </a:p>
          <a:p>
            <a:r>
              <a:rPr lang="en-US" dirty="0"/>
              <a:t>Linking can be done during runtime or compile time:</a:t>
            </a:r>
          </a:p>
          <a:p>
            <a:pPr lvl="1"/>
            <a:r>
              <a:rPr lang="en-US" dirty="0"/>
              <a:t>Dynamic Linking – uses environment variables, which becomes part of the attack surface</a:t>
            </a:r>
          </a:p>
          <a:p>
            <a:pPr lvl="1"/>
            <a:r>
              <a:rPr lang="en-US" dirty="0"/>
              <a:t>Static Linking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use the following example to differentiate static and dynamic linking: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7B355-7A5A-4367-A62E-CEC92B7C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64" t="23810" r="18055" b="66547"/>
          <a:stretch/>
        </p:blipFill>
        <p:spPr>
          <a:xfrm>
            <a:off x="1132115" y="4767943"/>
            <a:ext cx="727096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4DF15-2DA2-4B84-A2E7-0815049D5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64" t="66825" r="31151" b="25873"/>
          <a:stretch/>
        </p:blipFill>
        <p:spPr>
          <a:xfrm>
            <a:off x="1132115" y="5606143"/>
            <a:ext cx="7270960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4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 Linking</a:t>
            </a:r>
            <a:endParaRPr lang="en-US" dirty="0"/>
          </a:p>
          <a:p>
            <a:r>
              <a:rPr lang="en-US" dirty="0"/>
              <a:t>The linker combines the program’s code and the library code containing the </a:t>
            </a:r>
            <a:r>
              <a:rPr lang="en-US" dirty="0" err="1"/>
              <a:t>printf</a:t>
            </a:r>
            <a:r>
              <a:rPr lang="en-US" dirty="0"/>
              <a:t>() function</a:t>
            </a:r>
          </a:p>
          <a:p>
            <a:r>
              <a:rPr lang="en-US" dirty="0"/>
              <a:t>We can notice that the size of a static compiled program is 100 times larger than a dynamic program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29700-8C32-4C40-B6A0-DC0346CE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40317" r="31052" b="45556"/>
          <a:stretch/>
        </p:blipFill>
        <p:spPr>
          <a:xfrm>
            <a:off x="838200" y="3884020"/>
            <a:ext cx="10659449" cy="18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9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Dynamic Linking</a:t>
            </a:r>
          </a:p>
          <a:p>
            <a:r>
              <a:rPr lang="en-US" dirty="0"/>
              <a:t>The linking is done during runtime</a:t>
            </a:r>
          </a:p>
          <a:p>
            <a:pPr lvl="1"/>
            <a:r>
              <a:rPr lang="en-US" dirty="0"/>
              <a:t>Shared libraries (DLL in windows)</a:t>
            </a:r>
          </a:p>
          <a:p>
            <a:r>
              <a:rPr lang="en-US" dirty="0"/>
              <a:t>Before a program compiled with dynamic linking is run, its executable is loaded into the memory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8F604-D413-4D15-9476-F411866C8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33453" r="17460" b="36666"/>
          <a:stretch/>
        </p:blipFill>
        <p:spPr>
          <a:xfrm>
            <a:off x="992456" y="3587961"/>
            <a:ext cx="8540164" cy="29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141818"/>
            <a:ext cx="10515600" cy="934306"/>
          </a:xfrm>
        </p:spPr>
        <p:txBody>
          <a:bodyPr/>
          <a:lstStyle/>
          <a:p>
            <a:r>
              <a:rPr lang="en-US" dirty="0"/>
              <a:t>Superman 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360714"/>
            <a:ext cx="7609113" cy="5050972"/>
          </a:xfrm>
        </p:spPr>
        <p:txBody>
          <a:bodyPr/>
          <a:lstStyle/>
          <a:p>
            <a:r>
              <a:rPr lang="en-US" dirty="0"/>
              <a:t>Power Suit</a:t>
            </a:r>
          </a:p>
          <a:p>
            <a:pPr lvl="1"/>
            <a:r>
              <a:rPr lang="en-US" dirty="0" err="1"/>
              <a:t>Superpeople</a:t>
            </a:r>
            <a:r>
              <a:rPr lang="en-US" dirty="0"/>
              <a:t>: Directly give them the power</a:t>
            </a:r>
          </a:p>
          <a:p>
            <a:pPr lvl="1"/>
            <a:r>
              <a:rPr lang="en-US" dirty="0"/>
              <a:t>Issues: bad </a:t>
            </a:r>
            <a:r>
              <a:rPr lang="en-US" dirty="0" err="1"/>
              <a:t>superpeople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Power Suit 2.0</a:t>
            </a:r>
          </a:p>
          <a:p>
            <a:pPr lvl="1"/>
            <a:r>
              <a:rPr lang="en-US" dirty="0"/>
              <a:t>Computer chip</a:t>
            </a:r>
          </a:p>
          <a:p>
            <a:pPr lvl="1"/>
            <a:r>
              <a:rPr lang="en-US" dirty="0"/>
              <a:t>Specific task</a:t>
            </a:r>
          </a:p>
          <a:p>
            <a:pPr lvl="1"/>
            <a:r>
              <a:rPr lang="en-US" dirty="0"/>
              <a:t>No way to deviate from pre-programmed task</a:t>
            </a:r>
          </a:p>
          <a:p>
            <a:endParaRPr lang="en-US" dirty="0"/>
          </a:p>
          <a:p>
            <a:r>
              <a:rPr lang="en-US" dirty="0"/>
              <a:t>Set-UID mechanism: A Power Suit mechanism implemented in Linux OS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2" y="478246"/>
            <a:ext cx="5511409" cy="5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95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377"/>
            <a:ext cx="10515600" cy="1527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Dynamic Linking:</a:t>
            </a:r>
          </a:p>
          <a:p>
            <a:r>
              <a:rPr lang="en-US" dirty="0"/>
              <a:t>We can use “</a:t>
            </a:r>
            <a:r>
              <a:rPr lang="en-US" dirty="0" err="1"/>
              <a:t>ldd</a:t>
            </a:r>
            <a:r>
              <a:rPr lang="en-US" dirty="0"/>
              <a:t>” command to see what shared libraries a program depends on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4672"/>
            <a:ext cx="9178158" cy="1881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0454" y="3305537"/>
            <a:ext cx="208236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for system calls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500288"/>
            <a:ext cx="465582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libc</a:t>
            </a:r>
            <a:r>
              <a:rPr lang="en-US" sz="2400" dirty="0"/>
              <a:t> library (contains functions like </a:t>
            </a:r>
            <a:r>
              <a:rPr lang="en-US" sz="2400" dirty="0" err="1"/>
              <a:t>printf</a:t>
            </a:r>
            <a:r>
              <a:rPr lang="en-US" sz="2400" dirty="0"/>
              <a:t>() and sleep())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1" y="5500288"/>
            <a:ext cx="524637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The dynamic linker itself is in a shared library. It is invoked before the main function gets invoked.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7013006" y="4989021"/>
            <a:ext cx="752276" cy="195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600874" y="5137456"/>
            <a:ext cx="468909" cy="181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647307">
            <a:off x="5304324" y="3642994"/>
            <a:ext cx="854702" cy="23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7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the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Dynamic linking saves memory</a:t>
            </a:r>
          </a:p>
          <a:p>
            <a:pPr>
              <a:spcAft>
                <a:spcPts val="1200"/>
              </a:spcAft>
            </a:pPr>
            <a:r>
              <a:rPr lang="en-US" dirty="0"/>
              <a:t>This means that a part of the program’s code is undecided during the compilation time</a:t>
            </a:r>
          </a:p>
          <a:p>
            <a:pPr>
              <a:spcAft>
                <a:spcPts val="1200"/>
              </a:spcAft>
            </a:pPr>
            <a:r>
              <a:rPr lang="en-US" dirty="0"/>
              <a:t>If the user can influence the missing code, they can compromise the integrity of the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79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1200"/>
              </a:spcAft>
            </a:pPr>
            <a:r>
              <a:rPr lang="en-US" dirty="0"/>
              <a:t>LD_PRELOAD contains a list of shared libraries which will be searched first by the linker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If not all functions are found, the linker will search among several lists of folder including the one specified by LD_LIBRARY_PATH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Both variables can be set by users, so it gives them an opportunity to control the outcome of the linking process</a:t>
            </a:r>
          </a:p>
          <a:p>
            <a:pPr marL="171450" indent="-171450">
              <a:spcAft>
                <a:spcPts val="1200"/>
              </a:spcAft>
            </a:pPr>
            <a:r>
              <a:rPr lang="en-US" dirty="0"/>
              <a:t>If that program were a Set-UID program, it may lead to security breaches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5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 1 – Normal Programs:</a:t>
            </a:r>
          </a:p>
          <a:p>
            <a:r>
              <a:rPr lang="en-US" sz="2400" dirty="0"/>
              <a:t>Program calls sleep function which is dynamically linked: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Now we implement our own sleep() function: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77661" y="2294194"/>
            <a:ext cx="3841866" cy="1847456"/>
            <a:chOff x="1132112" y="2815097"/>
            <a:chExt cx="3841866" cy="18474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38189F-B9BD-4BFD-978B-24022EDAB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65" t="19683" r="64980" b="78095"/>
            <a:stretch/>
          </p:blipFill>
          <p:spPr>
            <a:xfrm>
              <a:off x="1132112" y="2815097"/>
              <a:ext cx="3841866" cy="2939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DF90F7-7E69-4D7D-B6EA-7BB6E5067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61" t="35714" r="51984" b="52540"/>
            <a:stretch/>
          </p:blipFill>
          <p:spPr>
            <a:xfrm>
              <a:off x="1132112" y="3109012"/>
              <a:ext cx="3841866" cy="155354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9D0B762-4B76-4DB6-829B-695CC5ECA3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2" t="42223" r="41667" b="50793"/>
          <a:stretch/>
        </p:blipFill>
        <p:spPr>
          <a:xfrm>
            <a:off x="5890927" y="2628512"/>
            <a:ext cx="6026348" cy="9206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0B162-55C1-428B-A2FC-D2076FC06F5D}"/>
              </a:ext>
            </a:extLst>
          </p:cNvPr>
          <p:cNvCxnSpPr/>
          <p:nvPr/>
        </p:nvCxnSpPr>
        <p:spPr>
          <a:xfrm>
            <a:off x="4936127" y="3156857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F45CE38-6D96-41F8-A010-753C1ECD29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62" t="43461" r="17858" b="41272"/>
          <a:stretch/>
        </p:blipFill>
        <p:spPr>
          <a:xfrm>
            <a:off x="1086391" y="4990374"/>
            <a:ext cx="8872017" cy="16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0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4903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 1 – Normal Programs ( continued ):</a:t>
            </a:r>
          </a:p>
          <a:p>
            <a:r>
              <a:rPr lang="en-US" sz="2400" dirty="0"/>
              <a:t>We need to compile the above code, create a shared library and add the shared library to the LD_PRELOAD environment variable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F554-868B-428C-A6A1-ED8E81D6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4" t="41905" r="30953" b="24127"/>
          <a:stretch/>
        </p:blipFill>
        <p:spPr>
          <a:xfrm>
            <a:off x="1165860" y="2695302"/>
            <a:ext cx="8763000" cy="35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7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 2 – Set-UID Programs:</a:t>
            </a:r>
          </a:p>
          <a:p>
            <a:r>
              <a:rPr lang="en-US" sz="2400" dirty="0"/>
              <a:t>If the technique in example 1 works for Set-UID program, it can be very dangerous. Lets convert the above program into Set-UID 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Our sleep() function was not invoked. </a:t>
            </a:r>
          </a:p>
          <a:p>
            <a:pPr lvl="1"/>
            <a:r>
              <a:rPr lang="en-US" sz="2000" dirty="0"/>
              <a:t>This is due to a countermeasure implemented by the dynamic linker. It ignores the LD_PRELOAD and LD_LIBRARY_PATH environment variables when the EUID and RUID differ. </a:t>
            </a:r>
          </a:p>
          <a:p>
            <a:r>
              <a:rPr lang="en-US" sz="2400" dirty="0"/>
              <a:t>Lets verify this countermeasure with an example in the next slide.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A503F-646C-47C1-B282-2D8A27F1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66" t="51111" r="31052" b="31429"/>
          <a:stretch/>
        </p:blipFill>
        <p:spPr>
          <a:xfrm>
            <a:off x="1089660" y="2536915"/>
            <a:ext cx="8305800" cy="17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96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Let’s verify the countermeasure</a:t>
            </a:r>
          </a:p>
          <a:p>
            <a:r>
              <a:rPr lang="en-US" sz="2400" dirty="0"/>
              <a:t>Make a copy of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dirty="0"/>
              <a:t> program and make it a Set-UID program 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Export LD_LIBRARY_PATH and LD_PRELOAD and run both the programs: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C3B30-72ED-448F-BC2B-E950FDC68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t="24444" r="30952" b="63334"/>
          <a:stretch/>
        </p:blipFill>
        <p:spPr>
          <a:xfrm>
            <a:off x="1075212" y="2236900"/>
            <a:ext cx="8328561" cy="121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75410" y="4165965"/>
            <a:ext cx="10778629" cy="2172271"/>
            <a:chOff x="675410" y="4165965"/>
            <a:chExt cx="10778629" cy="2172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74188D-D7F9-4119-AC0C-11310C0F1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865" t="40318" r="30853" b="37778"/>
            <a:stretch/>
          </p:blipFill>
          <p:spPr>
            <a:xfrm>
              <a:off x="3158489" y="4165965"/>
              <a:ext cx="8295550" cy="2172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C7C60-1BC8-4878-B111-63E72290587B}"/>
                </a:ext>
              </a:extLst>
            </p:cNvPr>
            <p:cNvSpPr txBox="1"/>
            <p:nvPr/>
          </p:nvSpPr>
          <p:spPr>
            <a:xfrm>
              <a:off x="675410" y="4643859"/>
              <a:ext cx="1902576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Run the original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env</a:t>
              </a:r>
              <a:r>
                <a:rPr lang="en-US" sz="2000" dirty="0"/>
                <a:t> program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B28010-6DBD-41EA-831F-04028E66A523}"/>
                </a:ext>
              </a:extLst>
            </p:cNvPr>
            <p:cNvSpPr txBox="1"/>
            <p:nvPr/>
          </p:nvSpPr>
          <p:spPr>
            <a:xfrm>
              <a:off x="675410" y="5630350"/>
              <a:ext cx="1902576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Run our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env</a:t>
              </a:r>
              <a:r>
                <a:rPr lang="en-US" sz="2000" dirty="0"/>
                <a:t> program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638322" y="4896651"/>
              <a:ext cx="459831" cy="30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627480" y="5832853"/>
              <a:ext cx="459831" cy="30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281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Dynamic Linker: 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216"/>
            <a:ext cx="10515600" cy="541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Case study:  OS X Dynamic Linker </a:t>
            </a:r>
          </a:p>
          <a:p>
            <a:r>
              <a:rPr lang="en-US" sz="2400" dirty="0"/>
              <a:t>As discussed in Chapter 1 (in capability leaking ), apple OS X 10.10 introduced a new environment variable without analyzing its security implications perfectly.</a:t>
            </a:r>
          </a:p>
          <a:p>
            <a:r>
              <a:rPr lang="en-US" sz="2400" dirty="0"/>
              <a:t>DYLD_PRINT_TO_FILE</a:t>
            </a:r>
          </a:p>
          <a:p>
            <a:pPr lvl="1"/>
            <a:r>
              <a:rPr lang="en-US" sz="2000" dirty="0"/>
              <a:t>Ability for users to supply filename for </a:t>
            </a:r>
            <a:r>
              <a:rPr lang="en-US" sz="2000" dirty="0" err="1"/>
              <a:t>dyld</a:t>
            </a:r>
            <a:endParaRPr lang="en-US" sz="2000" dirty="0"/>
          </a:p>
          <a:p>
            <a:pPr lvl="1"/>
            <a:r>
              <a:rPr lang="en-US" sz="2000" dirty="0"/>
              <a:t>If it is a Set-UID program, users can write to a protected file</a:t>
            </a:r>
          </a:p>
          <a:p>
            <a:pPr lvl="1"/>
            <a:r>
              <a:rPr lang="en-US" sz="2000" dirty="0"/>
              <a:t>Capability leak – file descriptor not closed</a:t>
            </a:r>
            <a:endParaRPr lang="en-US" sz="2400" dirty="0"/>
          </a:p>
          <a:p>
            <a:r>
              <a:rPr lang="en-US" sz="2400" dirty="0"/>
              <a:t>Exploit example:</a:t>
            </a:r>
          </a:p>
          <a:p>
            <a:pPr lvl="1"/>
            <a:r>
              <a:rPr lang="en-US" sz="2000" dirty="0"/>
              <a:t>Set DYLD_PRINT_TO_FILE to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sudoers</a:t>
            </a:r>
            <a:endParaRPr lang="en-US" sz="2000" dirty="0"/>
          </a:p>
          <a:p>
            <a:pPr lvl="1"/>
            <a:r>
              <a:rPr lang="en-US" sz="2000" dirty="0"/>
              <a:t>Switch to Bob’s account</a:t>
            </a:r>
          </a:p>
          <a:p>
            <a:pPr lvl="1"/>
            <a:r>
              <a:rPr lang="en-US" sz="2000" dirty="0"/>
              <a:t>The echo command writes to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sudoers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EEA6B-2C48-4686-817E-B6F5A7FEF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5" t="56984" r="47619" b="33651"/>
          <a:stretch/>
        </p:blipFill>
        <p:spPr>
          <a:xfrm>
            <a:off x="1371599" y="5464629"/>
            <a:ext cx="7739743" cy="12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4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0"/>
            <a:ext cx="10515600" cy="5038275"/>
          </a:xfrm>
        </p:spPr>
        <p:txBody>
          <a:bodyPr>
            <a:normAutofit/>
          </a:bodyPr>
          <a:lstStyle/>
          <a:p>
            <a:r>
              <a:rPr lang="en-US" sz="2400" dirty="0"/>
              <a:t>An application may invoke an external program.</a:t>
            </a:r>
          </a:p>
          <a:p>
            <a:r>
              <a:rPr lang="en-US" sz="2400" dirty="0"/>
              <a:t>The application itself may not use environment variables, but the invoked external program might.</a:t>
            </a:r>
          </a:p>
          <a:p>
            <a:r>
              <a:rPr lang="en-US" sz="2400" dirty="0"/>
              <a:t>Typical ways of invoking external programs: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family of function which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execve()</a:t>
            </a:r>
            <a:r>
              <a:rPr lang="en-US" dirty="0">
                <a:cs typeface="Courier New" panose="02070309020205020404" pitchFamily="49" charset="0"/>
              </a:rPr>
              <a:t>: runs the program directly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system()</a:t>
            </a:r>
            <a:endParaRPr lang="en-US" dirty="0"/>
          </a:p>
          <a:p>
            <a:pPr lvl="2"/>
            <a:r>
              <a:rPr lang="en-US" sz="2400" dirty="0"/>
              <a:t>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system()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/>
              <a:t>function calls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lvl="2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execve()</a:t>
            </a:r>
            <a:r>
              <a:rPr lang="en-US" sz="2400" dirty="0">
                <a:cs typeface="Courier New" panose="02070309020205020404" pitchFamily="49" charset="0"/>
              </a:rPr>
              <a:t>to run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400" dirty="0">
                <a:cs typeface="Courier New" panose="02070309020205020404" pitchFamily="49" charset="0"/>
              </a:rPr>
              <a:t>The shell program then runs the program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Attack surfaces differ for these two approaches </a:t>
            </a:r>
          </a:p>
          <a:p>
            <a:r>
              <a:rPr lang="en-US" sz="2400" dirty="0"/>
              <a:t>We have discussed attack surfaces for such shell programs in Chapter 1. Here we will focus on the Environment variables aspect.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83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Program: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86" y="1163117"/>
            <a:ext cx="10515600" cy="5038275"/>
          </a:xfrm>
        </p:spPr>
        <p:txBody>
          <a:bodyPr>
            <a:normAutofit/>
          </a:bodyPr>
          <a:lstStyle/>
          <a:p>
            <a:r>
              <a:rPr lang="en-US" sz="2400" dirty="0"/>
              <a:t>Shell programs behavior is affected by many environment variables, the most common of which is the PATH variable.</a:t>
            </a:r>
          </a:p>
          <a:p>
            <a:r>
              <a:rPr lang="en-US" sz="2400" dirty="0"/>
              <a:t>When a shell program runs a command and the absolute path is not provided, it uses the PATH variable to locate the command.</a:t>
            </a:r>
          </a:p>
          <a:p>
            <a:r>
              <a:rPr lang="en-US" sz="2400" dirty="0"/>
              <a:t>Consider the following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We will force the above program to execute the following program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3438" y="3294617"/>
            <a:ext cx="4381427" cy="1350320"/>
            <a:chOff x="1216774" y="3294617"/>
            <a:chExt cx="4381427" cy="135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ABADE8-4862-4E06-8802-53A673F0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67" t="22699" r="53770" b="65079"/>
            <a:stretch/>
          </p:blipFill>
          <p:spPr>
            <a:xfrm>
              <a:off x="1216774" y="3294617"/>
              <a:ext cx="4381427" cy="11321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31D84F-270A-4907-B6C0-2E82D0532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763" t="59206" r="40673" b="38431"/>
            <a:stretch/>
          </p:blipFill>
          <p:spPr>
            <a:xfrm>
              <a:off x="1229976" y="4426732"/>
              <a:ext cx="4368225" cy="21820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652079-E05D-4AB8-A8F7-274F6E1B1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3" t="55298" r="36706" b="32063"/>
          <a:stretch/>
        </p:blipFill>
        <p:spPr>
          <a:xfrm>
            <a:off x="1115513" y="5333551"/>
            <a:ext cx="4745515" cy="111458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E69671-E3E2-4CF9-952B-719929F57E59}"/>
              </a:ext>
            </a:extLst>
          </p:cNvPr>
          <p:cNvCxnSpPr>
            <a:cxnSpLocks/>
          </p:cNvCxnSpPr>
          <p:nvPr/>
        </p:nvCxnSpPr>
        <p:spPr>
          <a:xfrm flipH="1">
            <a:off x="3638207" y="4270875"/>
            <a:ext cx="2854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D74D6C-8C7F-4BA7-9704-5BB4D63ADCAE}"/>
              </a:ext>
            </a:extLst>
          </p:cNvPr>
          <p:cNvSpPr txBox="1"/>
          <p:nvPr/>
        </p:nvSpPr>
        <p:spPr>
          <a:xfrm>
            <a:off x="6520972" y="3682254"/>
            <a:ext cx="3560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Full path not provided. We can use this to manipulate the path variable</a:t>
            </a:r>
          </a:p>
        </p:txBody>
      </p:sp>
    </p:spTree>
    <p:extLst>
      <p:ext uri="{BB962C8B-B14F-4D97-AF65-F5344CB8AC3E}">
        <p14:creationId xmlns:p14="http://schemas.microsoft.com/office/powerpoint/2010/main" val="28280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Set-UID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351338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</a:pPr>
            <a:r>
              <a:rPr lang="en" b="1" dirty="0">
                <a:solidFill>
                  <a:srgbClr val="FF0000"/>
                </a:solidFill>
              </a:rPr>
              <a:t>Allow user to run a program with the program owner’s privilege. </a:t>
            </a: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Allow users to run programs with temporary elevated privileges</a:t>
            </a: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Example: the 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passwd </a:t>
            </a:r>
            <a:r>
              <a:rPr lang="en" dirty="0">
                <a:ea typeface="Consolas"/>
                <a:cs typeface="Consolas"/>
                <a:sym typeface="Consolas"/>
              </a:rPr>
              <a:t>program</a:t>
            </a: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endParaRPr lang="en" sz="1100" dirty="0">
              <a:ea typeface="Consolas"/>
              <a:cs typeface="Consolas"/>
              <a:sym typeface="Consolas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$ ls -l /usr/bin/passwd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-rw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r-xr-x 1 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root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root 41284 Sep 12  2012 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/usr/bin/passwd</a:t>
            </a:r>
          </a:p>
        </p:txBody>
      </p:sp>
    </p:spTree>
    <p:extLst>
      <p:ext uri="{BB962C8B-B14F-4D97-AF65-F5344CB8AC3E}">
        <p14:creationId xmlns:p14="http://schemas.microsoft.com/office/powerpoint/2010/main" val="3975509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Program: Case Study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8828" y="1667483"/>
            <a:ext cx="8519582" cy="4711587"/>
            <a:chOff x="955888" y="1598903"/>
            <a:chExt cx="8519582" cy="47115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7154BD-E082-4B61-AEA5-901368839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663" t="33492" r="17956" b="20158"/>
            <a:stretch/>
          </p:blipFill>
          <p:spPr>
            <a:xfrm>
              <a:off x="955888" y="1598903"/>
              <a:ext cx="8519582" cy="471158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476638" y="2106750"/>
              <a:ext cx="2404472" cy="101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We will first run the first program without doing the attack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6638" y="3869776"/>
              <a:ext cx="2404472" cy="101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We now change the PATH environment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98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External Program: Attack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157"/>
            <a:ext cx="10515600" cy="5038275"/>
          </a:xfrm>
        </p:spPr>
        <p:txBody>
          <a:bodyPr>
            <a:normAutofit/>
          </a:bodyPr>
          <a:lstStyle/>
          <a:p>
            <a:r>
              <a:rPr lang="en-US" dirty="0"/>
              <a:t>Compared to system(), execve()’s attack surface is smaller</a:t>
            </a:r>
          </a:p>
          <a:p>
            <a:r>
              <a:rPr lang="en-US" dirty="0"/>
              <a:t>execve() does not invoke shell, and thus is not affected by environment variables</a:t>
            </a:r>
          </a:p>
          <a:p>
            <a:r>
              <a:rPr lang="en-US" dirty="0"/>
              <a:t>When invoking external programs in privileged programs, we should use execve()</a:t>
            </a:r>
          </a:p>
          <a:p>
            <a:r>
              <a:rPr lang="en-US" dirty="0"/>
              <a:t>Refer to Chapter 1 for more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79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172228"/>
            <a:ext cx="10515600" cy="1020978"/>
          </a:xfrm>
        </p:spPr>
        <p:txBody>
          <a:bodyPr/>
          <a:lstStyle/>
          <a:p>
            <a:r>
              <a:rPr lang="en-US" dirty="0"/>
              <a:t>Attacks via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70" y="1193206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Programs often use functions from external libraries. If these functions use environment variables, they add to the attack surface</a:t>
            </a:r>
          </a:p>
          <a:p>
            <a:pPr marL="0" indent="0">
              <a:buNone/>
            </a:pPr>
            <a:r>
              <a:rPr lang="en-US" dirty="0"/>
              <a:t>Case Study – Locale in UNIX</a:t>
            </a:r>
          </a:p>
          <a:p>
            <a:r>
              <a:rPr lang="en-US" dirty="0"/>
              <a:t>Every time a message needs to be printed out, the program uses the provided library functions for the translated message</a:t>
            </a:r>
          </a:p>
          <a:p>
            <a:r>
              <a:rPr lang="en-US" dirty="0"/>
              <a:t>Unix uses the </a:t>
            </a:r>
            <a:r>
              <a:rPr lang="en-US" dirty="0" err="1"/>
              <a:t>gettext</a:t>
            </a:r>
            <a:r>
              <a:rPr lang="en-US" dirty="0"/>
              <a:t>() and </a:t>
            </a:r>
            <a:r>
              <a:rPr lang="en-US" dirty="0" err="1"/>
              <a:t>catopen</a:t>
            </a:r>
            <a:r>
              <a:rPr lang="en-US" dirty="0"/>
              <a:t>() in the </a:t>
            </a:r>
            <a:r>
              <a:rPr lang="en-US" dirty="0" err="1"/>
              <a:t>libc</a:t>
            </a:r>
            <a:r>
              <a:rPr lang="en-US" dirty="0"/>
              <a:t> library</a:t>
            </a:r>
          </a:p>
          <a:p>
            <a:r>
              <a:rPr lang="en-US" dirty="0"/>
              <a:t>The following code shows how a program can use locale subsystem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F518E-466F-42CE-8EA0-2D8C81E49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45" t="26482" r="18056" b="54074"/>
          <a:stretch/>
        </p:blipFill>
        <p:spPr>
          <a:xfrm>
            <a:off x="1018539" y="4588192"/>
            <a:ext cx="8129239" cy="18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67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This subsystem relies on the following environment variables : LANG, LANGUAGE, NLSPATH, LOCPATH, LC_ALL, LC_MESSAGES</a:t>
            </a:r>
          </a:p>
          <a:p>
            <a:r>
              <a:rPr lang="en-US" dirty="0"/>
              <a:t>These variables can be set by users, so the translated message can be controlled by users.</a:t>
            </a:r>
          </a:p>
          <a:p>
            <a:r>
              <a:rPr lang="en-US" dirty="0"/>
              <a:t>Attacker can use format string vulnerability to format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function – More information in chapter 6</a:t>
            </a:r>
          </a:p>
          <a:p>
            <a:r>
              <a:rPr lang="en-US" b="1" dirty="0"/>
              <a:t>Countermeasure:</a:t>
            </a:r>
          </a:p>
          <a:p>
            <a:pPr lvl="1"/>
            <a:r>
              <a:rPr lang="en-US" dirty="0"/>
              <a:t>This lies with the library author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Conectiva</a:t>
            </a:r>
            <a:r>
              <a:rPr lang="en-US" dirty="0"/>
              <a:t> Linux using the Glibc 2.1.1 library explicitly checks and ignored the NSLPATH environment variable if </a:t>
            </a:r>
            <a:r>
              <a:rPr lang="en-US" dirty="0" err="1"/>
              <a:t>catopen</a:t>
            </a:r>
            <a:r>
              <a:rPr lang="en-US" dirty="0"/>
              <a:t>() and </a:t>
            </a:r>
            <a:r>
              <a:rPr lang="en-US" dirty="0" err="1"/>
              <a:t>catgets</a:t>
            </a:r>
            <a:r>
              <a:rPr lang="en-US" dirty="0"/>
              <a:t>() functions are called from a Set-UID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592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Application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310" y="1899032"/>
            <a:ext cx="3261360" cy="3245720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Programs may directly use environment variables. If these are privileged programs, it may result  in untrusted inputs.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0669" y="1638679"/>
            <a:ext cx="7328891" cy="4419221"/>
            <a:chOff x="637819" y="1479711"/>
            <a:chExt cx="6275783" cy="31099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2248DB-A3FE-4239-B86D-F41D386B2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771" t="15185" r="21354" b="53333"/>
            <a:stretch/>
          </p:blipFill>
          <p:spPr>
            <a:xfrm>
              <a:off x="637819" y="1479711"/>
              <a:ext cx="6275782" cy="23708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8BD936-B9AE-412A-B778-747DBCB0B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208" t="70000" r="32917" b="20185"/>
            <a:stretch/>
          </p:blipFill>
          <p:spPr>
            <a:xfrm>
              <a:off x="637819" y="3850562"/>
              <a:ext cx="6275783" cy="739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1083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204922"/>
            <a:ext cx="10515600" cy="1020978"/>
          </a:xfrm>
        </p:spPr>
        <p:txBody>
          <a:bodyPr/>
          <a:lstStyle/>
          <a:p>
            <a:r>
              <a:rPr lang="en-US" dirty="0"/>
              <a:t>Attacks via Application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1360"/>
            <a:ext cx="5059680" cy="474170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 program uses getenv() to know its current directory from the PWD environment variable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program then copies this into an array “</a:t>
            </a:r>
            <a:r>
              <a:rPr lang="en-US" sz="2400" dirty="0" err="1"/>
              <a:t>arr</a:t>
            </a:r>
            <a:r>
              <a:rPr lang="en-US" sz="2400" dirty="0"/>
              <a:t>”, but forgets to check the length of the input. This results in a potential buffer overflow.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Value of PWD comes from the shell program, so every time we change our folder the shell program updates its shell variable.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We can change the shell variable ourselves.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DD699-9662-4D34-A4E1-5EFC2A55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9" t="41296" r="52083" b="22038"/>
          <a:stretch/>
        </p:blipFill>
        <p:spPr>
          <a:xfrm>
            <a:off x="5810249" y="1578421"/>
            <a:ext cx="5557223" cy="41365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6A0122-26BB-4EB7-87DA-C1D2B8ECADFA}"/>
              </a:ext>
            </a:extLst>
          </p:cNvPr>
          <p:cNvCxnSpPr>
            <a:cxnSpLocks/>
          </p:cNvCxnSpPr>
          <p:nvPr/>
        </p:nvCxnSpPr>
        <p:spPr>
          <a:xfrm flipH="1">
            <a:off x="7340721" y="3964939"/>
            <a:ext cx="7839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A37C70-DC8C-4D60-87CA-195CB63C55CA}"/>
              </a:ext>
            </a:extLst>
          </p:cNvPr>
          <p:cNvCxnSpPr>
            <a:cxnSpLocks/>
          </p:cNvCxnSpPr>
          <p:nvPr/>
        </p:nvCxnSpPr>
        <p:spPr>
          <a:xfrm flipH="1">
            <a:off x="7402487" y="5288279"/>
            <a:ext cx="7839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AD79E1-7AC3-4C1D-9BE1-774BE9D1E07C}"/>
              </a:ext>
            </a:extLst>
          </p:cNvPr>
          <p:cNvSpPr txBox="1"/>
          <p:nvPr/>
        </p:nvSpPr>
        <p:spPr>
          <a:xfrm>
            <a:off x="8186419" y="3335530"/>
            <a:ext cx="23350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Current directory with unmodified shell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F2C3C-CD01-4CCE-9445-DAA8988B7F18}"/>
              </a:ext>
            </a:extLst>
          </p:cNvPr>
          <p:cNvSpPr txBox="1"/>
          <p:nvPr/>
        </p:nvSpPr>
        <p:spPr>
          <a:xfrm>
            <a:off x="8186419" y="4663555"/>
            <a:ext cx="22856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Current directory with modified shell variable</a:t>
            </a:r>
          </a:p>
        </p:txBody>
      </p:sp>
    </p:spTree>
    <p:extLst>
      <p:ext uri="{BB962C8B-B14F-4D97-AF65-F5344CB8AC3E}">
        <p14:creationId xmlns:p14="http://schemas.microsoft.com/office/powerpoint/2010/main" val="436478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232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Attacks via Application Code -  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100"/>
            <a:ext cx="10515600" cy="474170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When environment variables are used by privileged Set-UID programs, they must be sanitized properly.</a:t>
            </a:r>
          </a:p>
          <a:p>
            <a:pPr>
              <a:spcAft>
                <a:spcPts val="1200"/>
              </a:spcAft>
            </a:pPr>
            <a:r>
              <a:rPr lang="en-US" dirty="0"/>
              <a:t>Developers may choose to use a secure version of getenv(), such as </a:t>
            </a:r>
            <a:r>
              <a:rPr lang="en-US" dirty="0" err="1"/>
              <a:t>secure_getenv</a:t>
            </a:r>
            <a:r>
              <a:rPr lang="en-US" dirty="0"/>
              <a:t>().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getenv() works by searching the environment variable list and returning a pointer to the string found, when used to retrieve a environment variable.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secure_getenv</a:t>
            </a:r>
            <a:r>
              <a:rPr lang="en-US" dirty="0"/>
              <a:t>() works the exact same way, except it returns NULL when “secure execution” is required.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Secure execution is defined by conditions like when the  process’s user/group EUID and RUID don’t match</a:t>
            </a:r>
          </a:p>
        </p:txBody>
      </p:sp>
    </p:spTree>
    <p:extLst>
      <p:ext uri="{BB962C8B-B14F-4D97-AF65-F5344CB8AC3E}">
        <p14:creationId xmlns:p14="http://schemas.microsoft.com/office/powerpoint/2010/main" val="1849731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351"/>
            <a:ext cx="10515600" cy="1020978"/>
          </a:xfrm>
        </p:spPr>
        <p:txBody>
          <a:bodyPr/>
          <a:lstStyle/>
          <a:p>
            <a:r>
              <a:rPr lang="en-US" dirty="0"/>
              <a:t>Set-UID Approach VS Service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9AA7F-42FA-4179-A491-8B0DDFF4EB69}"/>
              </a:ext>
            </a:extLst>
          </p:cNvPr>
          <p:cNvSpPr txBox="1"/>
          <p:nvPr/>
        </p:nvSpPr>
        <p:spPr>
          <a:xfrm>
            <a:off x="838199" y="1457980"/>
            <a:ext cx="2906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Normal-User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C2FF7-9EBA-451B-B153-4B549697C254}"/>
              </a:ext>
            </a:extLst>
          </p:cNvPr>
          <p:cNvSpPr txBox="1"/>
          <p:nvPr/>
        </p:nvSpPr>
        <p:spPr>
          <a:xfrm>
            <a:off x="400050" y="4367980"/>
            <a:ext cx="41520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  <a:p>
            <a:pPr algn="ctr"/>
            <a:r>
              <a:rPr lang="en-US" sz="2400" dirty="0"/>
              <a:t>(Conduct privileged operations</a:t>
            </a:r>
          </a:p>
          <a:p>
            <a:pPr algn="ctr"/>
            <a:r>
              <a:rPr lang="en-US" sz="2400" dirty="0"/>
              <a:t> for users)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1B80C2-F4B2-4972-9F6B-C166D5884B0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291521" y="1919645"/>
            <a:ext cx="0" cy="2472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BE34F7-B951-46AE-B5CF-399F19238F82}"/>
              </a:ext>
            </a:extLst>
          </p:cNvPr>
          <p:cNvSpPr txBox="1"/>
          <p:nvPr/>
        </p:nvSpPr>
        <p:spPr>
          <a:xfrm>
            <a:off x="5981700" y="1457980"/>
            <a:ext cx="29066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998EA-B800-44DA-BB57-17092EE86FBD}"/>
              </a:ext>
            </a:extLst>
          </p:cNvPr>
          <p:cNvSpPr txBox="1"/>
          <p:nvPr/>
        </p:nvSpPr>
        <p:spPr>
          <a:xfrm>
            <a:off x="5382730" y="4367980"/>
            <a:ext cx="408387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Privileged Process</a:t>
            </a:r>
          </a:p>
          <a:p>
            <a:pPr algn="ctr"/>
            <a:r>
              <a:rPr lang="en-US" sz="2400" dirty="0"/>
              <a:t>(Conduct privileged operations</a:t>
            </a:r>
          </a:p>
          <a:p>
            <a:pPr algn="ctr"/>
            <a:r>
              <a:rPr lang="en-US" sz="2400" dirty="0"/>
              <a:t> for users)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028076-0EFD-40C3-8A6F-0C4211A8A59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424669" y="1919645"/>
            <a:ext cx="10353" cy="2448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0F2834-C6D9-4F41-B71A-9023AD591D97}"/>
              </a:ext>
            </a:extLst>
          </p:cNvPr>
          <p:cNvSpPr txBox="1"/>
          <p:nvPr/>
        </p:nvSpPr>
        <p:spPr>
          <a:xfrm>
            <a:off x="10137636" y="4530025"/>
            <a:ext cx="18161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Normal User Process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F9EABC-2C4D-4481-92E5-54F19CF4A60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466608" y="4945524"/>
            <a:ext cx="671028" cy="69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5DBC68-6120-4926-9FEE-2CBAB7FD93DC}"/>
              </a:ext>
            </a:extLst>
          </p:cNvPr>
          <p:cNvSpPr txBox="1"/>
          <p:nvPr/>
        </p:nvSpPr>
        <p:spPr>
          <a:xfrm>
            <a:off x="2451099" y="2820607"/>
            <a:ext cx="1804789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Environment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D9894-7A21-488E-80AD-EEF5E0C6F32F}"/>
              </a:ext>
            </a:extLst>
          </p:cNvPr>
          <p:cNvSpPr txBox="1"/>
          <p:nvPr/>
        </p:nvSpPr>
        <p:spPr>
          <a:xfrm>
            <a:off x="7594596" y="2817133"/>
            <a:ext cx="178943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Environment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2889F-4AA7-4B67-8BD5-B62F351F0279}"/>
              </a:ext>
            </a:extLst>
          </p:cNvPr>
          <p:cNvSpPr txBox="1"/>
          <p:nvPr/>
        </p:nvSpPr>
        <p:spPr>
          <a:xfrm>
            <a:off x="1022766" y="5821451"/>
            <a:ext cx="2906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(a) Set-UID Approach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34D419-6028-4763-A2E8-7277FFC00891}"/>
              </a:ext>
            </a:extLst>
          </p:cNvPr>
          <p:cNvSpPr txBox="1"/>
          <p:nvPr/>
        </p:nvSpPr>
        <p:spPr>
          <a:xfrm>
            <a:off x="6319296" y="5831837"/>
            <a:ext cx="2906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(b) Service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819C0-8985-48B3-8F84-18D5F5112121}"/>
              </a:ext>
            </a:extLst>
          </p:cNvPr>
          <p:cNvSpPr txBox="1"/>
          <p:nvPr/>
        </p:nvSpPr>
        <p:spPr>
          <a:xfrm>
            <a:off x="9145407" y="3741117"/>
            <a:ext cx="151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Request for service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5BB35A-D6D9-412E-92C0-35CD7BF59C97}"/>
              </a:ext>
            </a:extLst>
          </p:cNvPr>
          <p:cNvCxnSpPr/>
          <p:nvPr/>
        </p:nvCxnSpPr>
        <p:spPr>
          <a:xfrm>
            <a:off x="4711700" y="1273216"/>
            <a:ext cx="0" cy="4213184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491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32"/>
            <a:ext cx="10515600" cy="1020978"/>
          </a:xfrm>
        </p:spPr>
        <p:txBody>
          <a:bodyPr>
            <a:normAutofit/>
          </a:bodyPr>
          <a:lstStyle/>
          <a:p>
            <a:r>
              <a:rPr lang="en-US" dirty="0"/>
              <a:t>Set-UID Approach VS Service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133240"/>
            <a:ext cx="10515600" cy="5198980"/>
          </a:xfrm>
        </p:spPr>
        <p:txBody>
          <a:bodyPr>
            <a:noAutofit/>
          </a:bodyPr>
          <a:lstStyle/>
          <a:p>
            <a:r>
              <a:rPr lang="en-US" sz="2400" dirty="0"/>
              <a:t>Most operating systems follow two approaches to allow normal users to perform privileged operations</a:t>
            </a:r>
          </a:p>
          <a:p>
            <a:pPr lvl="1"/>
            <a:r>
              <a:rPr lang="en-US" sz="2000" dirty="0"/>
              <a:t>Set-UID approach: Normal users have to run a special program to gain root privileges temporarily</a:t>
            </a:r>
          </a:p>
          <a:p>
            <a:pPr lvl="1"/>
            <a:r>
              <a:rPr lang="en-US" sz="2000" dirty="0"/>
              <a:t>Service approach: </a:t>
            </a:r>
            <a:r>
              <a:rPr lang="en-US" sz="2000"/>
              <a:t>Normal users </a:t>
            </a:r>
            <a:r>
              <a:rPr lang="en-US" sz="2000" dirty="0"/>
              <a:t>have to request a privileged service to perform the actions for them. Figure in the earlier slide depicts these two approaches</a:t>
            </a:r>
          </a:p>
          <a:p>
            <a:r>
              <a:rPr lang="en-US" sz="2400" dirty="0"/>
              <a:t>Set-UID has a much broader attack surface, which is caused by environment variables</a:t>
            </a:r>
          </a:p>
          <a:p>
            <a:pPr lvl="1"/>
            <a:r>
              <a:rPr lang="en-US" sz="2000" dirty="0"/>
              <a:t>Environment variables cannot be trusted in Set-UID approach</a:t>
            </a:r>
          </a:p>
          <a:p>
            <a:pPr lvl="1"/>
            <a:r>
              <a:rPr lang="en-US" sz="2000" dirty="0"/>
              <a:t>Environment variables can be trusted in Service approach</a:t>
            </a:r>
          </a:p>
          <a:p>
            <a:r>
              <a:rPr lang="en-US" sz="2400" dirty="0"/>
              <a:t>Although, the other attack surfaces still apply to Service approach (Discussed in Chapter 1), it is considered safer than Set-UID approach</a:t>
            </a:r>
          </a:p>
          <a:p>
            <a:r>
              <a:rPr lang="en-US" sz="2400" dirty="0"/>
              <a:t>Due to this reason, the Android operating system completely removed the Set-UID and Set-GID mechanism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73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environment variables</a:t>
            </a:r>
          </a:p>
          <a:p>
            <a:r>
              <a:rPr lang="en-US" dirty="0"/>
              <a:t>How they get passed from one process to its children</a:t>
            </a:r>
          </a:p>
          <a:p>
            <a:r>
              <a:rPr lang="en-US" dirty="0"/>
              <a:t>How environment variables affect the behaviors of programs</a:t>
            </a:r>
          </a:p>
          <a:p>
            <a:r>
              <a:rPr lang="en-US" dirty="0"/>
              <a:t>Risks introduced by environment variables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Attack surface comparison between Set-UID and service approaches</a:t>
            </a:r>
          </a:p>
        </p:txBody>
      </p:sp>
    </p:spTree>
    <p:extLst>
      <p:ext uri="{BB962C8B-B14F-4D97-AF65-F5344CB8AC3E}">
        <p14:creationId xmlns:p14="http://schemas.microsoft.com/office/powerpoint/2010/main" val="187611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Set-UID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736286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Every process has two User IDs. 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Real UID (RUID)</a:t>
            </a:r>
            <a:r>
              <a:rPr lang="en-US" dirty="0"/>
              <a:t>: Identifies real owner of process	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Effective UID (EUID)</a:t>
            </a:r>
            <a:r>
              <a:rPr lang="en-US" dirty="0"/>
              <a:t>: Identifies privilege of a process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Access control is based on EUID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When a normal program is executed, </a:t>
            </a:r>
            <a:r>
              <a:rPr lang="en-US" dirty="0">
                <a:solidFill>
                  <a:srgbClr val="C00000"/>
                </a:solidFill>
              </a:rPr>
              <a:t>RUID = EUID</a:t>
            </a:r>
            <a:r>
              <a:rPr lang="en-US" dirty="0"/>
              <a:t>, they both equal to the ID of the user who runs the program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When a Set-UID is executed, </a:t>
            </a:r>
            <a:r>
              <a:rPr lang="en-US" dirty="0">
                <a:solidFill>
                  <a:srgbClr val="C00000"/>
                </a:solidFill>
              </a:rPr>
              <a:t>RUID ≠ EUID</a:t>
            </a:r>
            <a:r>
              <a:rPr lang="en-US" dirty="0"/>
              <a:t>. RUID still equal to the user’s ID, but EUID equals to the program </a:t>
            </a:r>
            <a:r>
              <a:rPr lang="en-US" b="1" dirty="0"/>
              <a:t>owner</a:t>
            </a:r>
            <a:r>
              <a:rPr lang="en-US" dirty="0"/>
              <a:t>’s ID. 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the program is owned by root, the program runs with the root privilege.</a:t>
            </a:r>
          </a:p>
        </p:txBody>
      </p:sp>
    </p:spTree>
    <p:extLst>
      <p:ext uri="{BB962C8B-B14F-4D97-AF65-F5344CB8AC3E}">
        <p14:creationId xmlns:p14="http://schemas.microsoft.com/office/powerpoint/2010/main" val="69733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Turn a Program into Set-UID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78" y="1494356"/>
            <a:ext cx="33000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 the owner of a file to root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Before Enabling Set-UID bit: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Enabling the Set-UID bit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23F8F-0EF5-42C9-83C1-B504B1FB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5" t="18730" r="45833" b="72222"/>
          <a:stretch/>
        </p:blipFill>
        <p:spPr>
          <a:xfrm>
            <a:off x="4189312" y="1439261"/>
            <a:ext cx="6479532" cy="1409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B3C6B-76B4-4E02-9A8B-65E7C524B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5" t="18889" r="51290" b="75714"/>
          <a:stretch/>
        </p:blipFill>
        <p:spPr>
          <a:xfrm>
            <a:off x="4189312" y="3135555"/>
            <a:ext cx="4977289" cy="813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87623-C6CF-40CA-A95C-2652C77BD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76" t="20159" r="49207" b="67506"/>
          <a:stretch/>
        </p:blipFill>
        <p:spPr>
          <a:xfrm>
            <a:off x="4222395" y="4235773"/>
            <a:ext cx="6413366" cy="21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Set-UID program is just like any other program, except that it has a special marking, which a single bit called Set-UID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AD0F2-52E7-46D9-BA3C-68E94CC5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6" t="33587" r="23481" b="50548"/>
          <a:stretch/>
        </p:blipFill>
        <p:spPr>
          <a:xfrm>
            <a:off x="937550" y="2663052"/>
            <a:ext cx="9521142" cy="1362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2CCF4-C1D2-4DAF-9505-5B52AD40E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38481" r="15031" b="49564"/>
          <a:stretch/>
        </p:blipFill>
        <p:spPr>
          <a:xfrm>
            <a:off x="937550" y="4714277"/>
            <a:ext cx="9521142" cy="8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4469</TotalTime>
  <Words>4631</Words>
  <Application>Microsoft Office PowerPoint</Application>
  <PresentationFormat>Widescreen</PresentationFormat>
  <Paragraphs>641</Paragraphs>
  <Slides>69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Adobe Gothic Std B</vt:lpstr>
      <vt:lpstr>Arial</vt:lpstr>
      <vt:lpstr>Calibri</vt:lpstr>
      <vt:lpstr>Calibri Light</vt:lpstr>
      <vt:lpstr>Consolas</vt:lpstr>
      <vt:lpstr>Courier New</vt:lpstr>
      <vt:lpstr>Office Theme</vt:lpstr>
      <vt:lpstr>Set-UID Privileged Programs</vt:lpstr>
      <vt:lpstr>Need for Privileged Programs</vt:lpstr>
      <vt:lpstr>Two-Tier Approach</vt:lpstr>
      <vt:lpstr>Types of Privileged Programs</vt:lpstr>
      <vt:lpstr>Superman Story</vt:lpstr>
      <vt:lpstr>Set-UID Concept</vt:lpstr>
      <vt:lpstr>Set-UID Concept</vt:lpstr>
      <vt:lpstr>Turn a Program into Set-UID</vt:lpstr>
      <vt:lpstr>How it Works</vt:lpstr>
      <vt:lpstr>Example of Set UID</vt:lpstr>
      <vt:lpstr>How is Set-UID Secure?</vt:lpstr>
      <vt:lpstr>Attack on Superman</vt:lpstr>
      <vt:lpstr>Attack Surfaces of Set-UID Programs</vt:lpstr>
      <vt:lpstr>Attacks via User Inputs</vt:lpstr>
      <vt:lpstr>Attacks via User Inputs</vt:lpstr>
      <vt:lpstr>Attacks via System Inputs</vt:lpstr>
      <vt:lpstr>Attacks via Environment Variables</vt:lpstr>
      <vt:lpstr>Attacks via Environment Variables</vt:lpstr>
      <vt:lpstr>Capability Leaking</vt:lpstr>
      <vt:lpstr>Attacks via Capability Leaking: An Example</vt:lpstr>
      <vt:lpstr>Attacks via Capability Leaking (Continued) </vt:lpstr>
      <vt:lpstr>Capability Leaking in OS X – Case Study </vt:lpstr>
      <vt:lpstr>Invoking Programs</vt:lpstr>
      <vt:lpstr>Invoking Programs : Unsafe Approach</vt:lpstr>
      <vt:lpstr>Invoking Programs : Unsafe Approach ( Continued)</vt:lpstr>
      <vt:lpstr>A Note</vt:lpstr>
      <vt:lpstr>Invoking Programs Safely: using execve()</vt:lpstr>
      <vt:lpstr>Invoking Programs Safely ( Continued)</vt:lpstr>
      <vt:lpstr>Additional Consideration</vt:lpstr>
      <vt:lpstr>Invoking External Commands in Other Languages</vt:lpstr>
      <vt:lpstr>Principle of Isolation</vt:lpstr>
      <vt:lpstr>Principle of Least Privilege</vt:lpstr>
      <vt:lpstr>Summary</vt:lpstr>
      <vt:lpstr>Environment Variables &amp; Attacks</vt:lpstr>
      <vt:lpstr>Environment Variables</vt:lpstr>
      <vt:lpstr>How to Access Environment Variables</vt:lpstr>
      <vt:lpstr>How Does a process get Environment Variables?</vt:lpstr>
      <vt:lpstr>execve() and Environment variables</vt:lpstr>
      <vt:lpstr>execve() and Environment variables</vt:lpstr>
      <vt:lpstr>Memory Location for Environment Variables</vt:lpstr>
      <vt:lpstr>Shell Variables &amp; Environment Variables</vt:lpstr>
      <vt:lpstr>Side Note on The /proc File System</vt:lpstr>
      <vt:lpstr>Shell Variables &amp; Environment Variables</vt:lpstr>
      <vt:lpstr>Shell Variables &amp; Environment Variables</vt:lpstr>
      <vt:lpstr>Shell Variables &amp; Environment Variables</vt:lpstr>
      <vt:lpstr>Attack Surface on Environment Variables</vt:lpstr>
      <vt:lpstr>Attacks via Dynamic Linker</vt:lpstr>
      <vt:lpstr>Attacks via Dynamic Linker</vt:lpstr>
      <vt:lpstr>Attacks via Dynamic Linker</vt:lpstr>
      <vt:lpstr>Attacks via Dynamic Linker</vt:lpstr>
      <vt:lpstr>Attacks via Dynamic Linker: the Risk</vt:lpstr>
      <vt:lpstr>Attacks via Dynamic Linker: Case Study 1</vt:lpstr>
      <vt:lpstr>Attacks via Dynamic Linker: Case Study 1</vt:lpstr>
      <vt:lpstr>Attacks via Dynamic Linker: Case Study 1</vt:lpstr>
      <vt:lpstr>Attacks via Dynamic Linker: Case Study</vt:lpstr>
      <vt:lpstr>Attacks via Dynamic Linker</vt:lpstr>
      <vt:lpstr>Attacks via Dynamic Linker: Case Study 2</vt:lpstr>
      <vt:lpstr>Attacks via External Program</vt:lpstr>
      <vt:lpstr>Attacks via External Program: Case Study</vt:lpstr>
      <vt:lpstr>Attacks via External Program: Case Study</vt:lpstr>
      <vt:lpstr>Attacks via External Program: Attack Surfaces</vt:lpstr>
      <vt:lpstr>Attacks via Library</vt:lpstr>
      <vt:lpstr>Attacks via Library</vt:lpstr>
      <vt:lpstr>Attacks via Application Code</vt:lpstr>
      <vt:lpstr>Attacks via Application Code</vt:lpstr>
      <vt:lpstr>Attacks via Application Code -  Countermeasures</vt:lpstr>
      <vt:lpstr>Set-UID Approach VS Service Approach</vt:lpstr>
      <vt:lpstr>Set-UID Approach VS Service Approach</vt:lpstr>
      <vt:lpstr>Summary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Xin Liu</cp:lastModifiedBy>
  <cp:revision>176</cp:revision>
  <dcterms:created xsi:type="dcterms:W3CDTF">2017-10-29T00:53:57Z</dcterms:created>
  <dcterms:modified xsi:type="dcterms:W3CDTF">2025-02-25T14:57:00Z</dcterms:modified>
</cp:coreProperties>
</file>