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26"/>
  </p:notesMasterIdLst>
  <p:sldIdLst>
    <p:sldId id="256" r:id="rId5"/>
    <p:sldId id="258" r:id="rId6"/>
    <p:sldId id="269" r:id="rId7"/>
    <p:sldId id="265" r:id="rId8"/>
    <p:sldId id="260" r:id="rId9"/>
    <p:sldId id="271" r:id="rId10"/>
    <p:sldId id="268" r:id="rId11"/>
    <p:sldId id="259" r:id="rId12"/>
    <p:sldId id="277" r:id="rId13"/>
    <p:sldId id="261" r:id="rId14"/>
    <p:sldId id="262" r:id="rId15"/>
    <p:sldId id="263" r:id="rId16"/>
    <p:sldId id="264" r:id="rId17"/>
    <p:sldId id="266" r:id="rId18"/>
    <p:sldId id="267" r:id="rId19"/>
    <p:sldId id="278" r:id="rId20"/>
    <p:sldId id="274" r:id="rId21"/>
    <p:sldId id="275" r:id="rId22"/>
    <p:sldId id="272" r:id="rId23"/>
    <p:sldId id="280"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1A7"/>
    <a:srgbClr val="782F40"/>
    <a:srgbClr val="CEB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0CA33-84F3-88C8-0824-125E602DF88B}" v="46" dt="2024-06-03T20:57:26.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3568" autoAdjust="0"/>
  </p:normalViewPr>
  <p:slideViewPr>
    <p:cSldViewPr snapToGrid="0">
      <p:cViewPr varScale="1">
        <p:scale>
          <a:sx n="81" d="100"/>
          <a:sy n="81" d="100"/>
        </p:scale>
        <p:origin x="4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66FCE-F0D3-44D4-A9CC-9E8ACD5D955A}"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380E5-BD64-49AF-B3B7-0773EFBB9E34}" type="slidenum">
              <a:rPr lang="en-US" smtClean="0"/>
              <a:t>‹#›</a:t>
            </a:fld>
            <a:endParaRPr lang="en-US"/>
          </a:p>
        </p:txBody>
      </p:sp>
    </p:spTree>
    <p:extLst>
      <p:ext uri="{BB962C8B-B14F-4D97-AF65-F5344CB8AC3E}">
        <p14:creationId xmlns:p14="http://schemas.microsoft.com/office/powerpoint/2010/main" val="242113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crwireless.com/20211104/fundamentals/what-is-a-ran-intelligent-controller-ri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hk/search?q=RRC+%28Radio+Resource+Control%29&amp;sca_esv=8d3b04ba9c2ae8a2&amp;hl=zh-CN&amp;sxsrf=ANbL-n5_GJyRy23HYEPo62p6BbsOszpC_g%3A1768339948509&amp;source=hp&amp;ei=7LlmaYrJG6uYwbkPtuLeSQ&amp;iflsig=AFdpzrgAAAAAaWbH_BM_We0SPe6DGhPH4v9ruEgvjVB9&amp;ved=2ahUKEwjT-73Xu4mSAxVJSzABHaxhCtgQgK4QegQIARAE&amp;uact=5&amp;oq=RRC+and+NAS+in+5G&amp;gs_lp=Egdnd3Mtd2l6IhFSUkMgYW5kIE5BUyBpbiA1RzIFECEYoAFIqx1QAFiPHHABeACQAQCYAYwBoAGiDqoBAzkuObgBA8gBAPgBAZgCE6ACvw7CAgQQIxgnwgINECMY8AUYgAQYJxiKBcICCxAuGIAEGNEDGMcBwgIFEAAYgATCAgUQLhiABMICChAuGIAEGEMYigXCAgoQABiABBhDGIoFwgILEC4YgAQYxwEYrwHCAggQABiABBjLAcICCBAuGIAEGMsBwgIOEC4YgAQYxwEYywEYrwHCAgQQABgewgIGEAAYCBgewgIFEAAY7wXCAggQABiABBiiBJgDAJIHBDEwLjmgB99GsgcDOS45uAe9DsIHBDEyLjfIBxGACAA&amp;sclient=gws-wiz"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crwireless.com/20211104/fundamentals/what-is-a-ran-intelligent-controller-ri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slicing allows different uses on the same infrastructure without mutual interference, like IOT+phone </a:t>
            </a:r>
            <a:r>
              <a:rPr lang="en-US" dirty="0" err="1"/>
              <a:t>call+autonomous</a:t>
            </a:r>
            <a:r>
              <a:rPr lang="en-US" dirty="0"/>
              <a:t> car </a:t>
            </a:r>
          </a:p>
        </p:txBody>
      </p:sp>
      <p:sp>
        <p:nvSpPr>
          <p:cNvPr id="4" name="Slide Number Placeholder 3"/>
          <p:cNvSpPr>
            <a:spLocks noGrp="1"/>
          </p:cNvSpPr>
          <p:nvPr>
            <p:ph type="sldNum" sz="quarter" idx="5"/>
          </p:nvPr>
        </p:nvSpPr>
        <p:spPr/>
        <p:txBody>
          <a:bodyPr/>
          <a:lstStyle/>
          <a:p>
            <a:fld id="{384380E5-BD64-49AF-B3B7-0773EFBB9E34}" type="slidenum">
              <a:rPr lang="en-US" smtClean="0"/>
              <a:t>3</a:t>
            </a:fld>
            <a:endParaRPr lang="en-US"/>
          </a:p>
        </p:txBody>
      </p:sp>
    </p:spTree>
    <p:extLst>
      <p:ext uri="{BB962C8B-B14F-4D97-AF65-F5344CB8AC3E}">
        <p14:creationId xmlns:p14="http://schemas.microsoft.com/office/powerpoint/2010/main" val="345301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5G allows narrowband Internet of thing. These devices are low-power, spread in wide area, generate </a:t>
            </a:r>
            <a:r>
              <a:rPr lang="en-US" b="1" dirty="0"/>
              <a:t>small and infrequent data packets.</a:t>
            </a:r>
            <a:r>
              <a:rPr lang="en-US" dirty="0"/>
              <a:t> Devices connect wirelessly to </a:t>
            </a:r>
            <a:r>
              <a:rPr lang="en-US" b="1" dirty="0"/>
              <a:t>5G base stations</a:t>
            </a:r>
            <a:r>
              <a:rPr lang="en-US" dirty="0"/>
              <a:t>. In many deployments, the radio is split into </a:t>
            </a:r>
            <a:r>
              <a:rPr lang="en-US" b="1" dirty="0"/>
              <a:t>remote radio heads (RRH)</a:t>
            </a:r>
            <a:r>
              <a:rPr lang="en-US" dirty="0"/>
              <a:t> near the antennas and </a:t>
            </a:r>
            <a:r>
              <a:rPr lang="en-US" b="1" dirty="0"/>
              <a:t>baseband units (BBU)</a:t>
            </a:r>
            <a:r>
              <a:rPr lang="en-US" dirty="0"/>
              <a:t> that handle signal processing. Massive MIMO antennas allow the base station to communicate with many devices simultaneously by using spatial beams.</a:t>
            </a:r>
            <a:br>
              <a:rPr lang="en-US" dirty="0"/>
            </a:br>
            <a:br>
              <a:rPr lang="en-US" dirty="0"/>
            </a:br>
            <a:r>
              <a:rPr lang="en-US" dirty="0"/>
              <a:t>Example: environment data, multiple data, needs very high computation resource for large AI model, needs central DC. </a:t>
            </a:r>
            <a:r>
              <a:rPr lang="en-US" dirty="0" err="1"/>
              <a:t>E.g</a:t>
            </a:r>
            <a:r>
              <a:rPr lang="en-US" dirty="0"/>
              <a:t>, autonomous driving, plan an auto-driving route, know weather data, know traffic monitoring data, how to plan the route; e.g., Smart Grid – AI-Assisted Fault Detection &amp; Recovery, </a:t>
            </a:r>
          </a:p>
          <a:p>
            <a:r>
              <a:rPr lang="en-US" dirty="0"/>
              <a:t>Electrical substations | power plant with:</a:t>
            </a:r>
          </a:p>
          <a:p>
            <a:r>
              <a:rPr lang="en-US" dirty="0"/>
              <a:t>Voltage/current sensors</a:t>
            </a:r>
          </a:p>
          <a:p>
            <a:r>
              <a:rPr lang="en-US" dirty="0"/>
              <a:t>Smart meters</a:t>
            </a:r>
          </a:p>
          <a:p>
            <a:r>
              <a:rPr lang="en-US" dirty="0"/>
              <a:t>Protection relays</a:t>
            </a:r>
          </a:p>
          <a:p>
            <a:r>
              <a:rPr lang="en-US" dirty="0"/>
              <a:t>Connected via 5G IoT.</a:t>
            </a:r>
          </a:p>
          <a:p>
            <a:r>
              <a:rPr lang="en-US" b="1" dirty="0"/>
              <a:t>Why AI Is Needed</a:t>
            </a:r>
          </a:p>
          <a:p>
            <a:r>
              <a:rPr lang="en-US" dirty="0"/>
              <a:t>Detect anomalies before failures</a:t>
            </a:r>
          </a:p>
          <a:p>
            <a:r>
              <a:rPr lang="en-US" dirty="0"/>
              <a:t>Predict cascading faults</a:t>
            </a:r>
          </a:p>
          <a:p>
            <a:r>
              <a:rPr lang="en-US" dirty="0"/>
              <a:t>Optimize load balancing</a:t>
            </a:r>
          </a:p>
          <a:p>
            <a:r>
              <a:rPr lang="en-US" b="1" dirty="0"/>
              <a:t>Why 5G Is Needed</a:t>
            </a:r>
          </a:p>
          <a:p>
            <a:r>
              <a:rPr lang="en-US" dirty="0"/>
              <a:t>Wide-area coverage</a:t>
            </a:r>
          </a:p>
          <a:p>
            <a:r>
              <a:rPr lang="en-US" dirty="0"/>
              <a:t>High reliability</a:t>
            </a:r>
          </a:p>
          <a:p>
            <a:r>
              <a:rPr lang="en-US" dirty="0"/>
              <a:t>Fast response to grid instability</a:t>
            </a:r>
          </a:p>
          <a:p>
            <a:r>
              <a:rPr lang="en-US" b="1" dirty="0"/>
              <a:t>Where AI Runs</a:t>
            </a:r>
          </a:p>
          <a:p>
            <a:r>
              <a:rPr lang="en-US" dirty="0"/>
              <a:t>Edge DC near substations for:</a:t>
            </a:r>
          </a:p>
          <a:p>
            <a:r>
              <a:rPr lang="en-US" dirty="0"/>
              <a:t>Fault detection (&lt;10 </a:t>
            </a:r>
            <a:r>
              <a:rPr lang="en-US" dirty="0" err="1"/>
              <a:t>ms</a:t>
            </a:r>
            <a:r>
              <a:rPr lang="en-US" dirty="0"/>
              <a:t>)</a:t>
            </a:r>
          </a:p>
          <a:p>
            <a:r>
              <a:rPr lang="en-US" dirty="0"/>
              <a:t>Central cloud for:</a:t>
            </a:r>
          </a:p>
          <a:p>
            <a:r>
              <a:rPr lang="en-US" dirty="0"/>
              <a:t>Grid-wide optimization</a:t>
            </a:r>
          </a:p>
          <a:p>
            <a:r>
              <a:rPr lang="en-US" dirty="0"/>
              <a:t>Prevents blackouts through </a:t>
            </a:r>
            <a:r>
              <a:rPr lang="en-US" b="1" dirty="0"/>
              <a:t>predictive intelligence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84380E5-BD64-49AF-B3B7-0773EFBB9E34}" type="slidenum">
              <a:rPr lang="en-US" smtClean="0"/>
              <a:t>19</a:t>
            </a:fld>
            <a:endParaRPr lang="en-US"/>
          </a:p>
        </p:txBody>
      </p:sp>
    </p:spTree>
    <p:extLst>
      <p:ext uri="{BB962C8B-B14F-4D97-AF65-F5344CB8AC3E}">
        <p14:creationId xmlns:p14="http://schemas.microsoft.com/office/powerpoint/2010/main" val="389525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AAA11-2A03-A64A-B576-F8F01568E9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EDDA1-A6CC-8A3C-8AD9-6C3056286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B7CF3-6738-DDD4-ED6C-49EBB1E71D6D}"/>
              </a:ext>
            </a:extLst>
          </p:cNvPr>
          <p:cNvSpPr>
            <a:spLocks noGrp="1"/>
          </p:cNvSpPr>
          <p:nvPr>
            <p:ph type="body" idx="1"/>
          </p:nvPr>
        </p:nvSpPr>
        <p:spPr/>
        <p:txBody>
          <a:bodyPr/>
          <a:lstStyle/>
          <a:p>
            <a:r>
              <a:rPr lang="en-US" altLang="zh-CN" sz="1200" dirty="0"/>
              <a:t>O-RAN, multi-vendors…, open source</a:t>
            </a:r>
          </a:p>
          <a:p>
            <a:r>
              <a:rPr lang="en-US" sz="1200" b="1" dirty="0"/>
              <a:t>Radio Access Network (RAN) </a:t>
            </a:r>
            <a:r>
              <a:rPr lang="en-US" sz="1200" dirty="0"/>
              <a:t>is the wireless part of a cellular network, connecting user devices (phones, tablets) to the core network via radio waves, using antennas and base stations to translate signals, enabling services like calls, texts, and data. Open-RAN means that this wireless part has devices such as base station, antennas, </a:t>
            </a:r>
            <a:r>
              <a:rPr lang="en-US" altLang="zh-CN" sz="1200" dirty="0"/>
              <a:t>baseband unit, and multiple vendors have different closed source devices and protocols and firmware, but with ORAN these can be made open source so that different devices can be integrated more freely, useful for setting up private ORAN network, </a:t>
            </a:r>
            <a:r>
              <a:rPr lang="en-US" altLang="zh-CN" sz="1200" dirty="0" err="1"/>
              <a:t>e,g</a:t>
            </a:r>
            <a:r>
              <a:rPr lang="en-US" altLang="zh-CN" sz="1200" dirty="0"/>
              <a:t>, in rural area, people in a community can set up such a network for things like ranch monitoring using cameras, inter-house communication etc.</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RAN Intelligent Controller (RIC)</a:t>
            </a:r>
            <a:r>
              <a:rPr lang="en-US" sz="1200" b="0" i="0" kern="1200" dirty="0">
                <a:solidFill>
                  <a:schemeClr val="tx1"/>
                </a:solidFill>
                <a:effectLst/>
                <a:latin typeface="+mn-lt"/>
                <a:ea typeface="+mn-ea"/>
                <a:cs typeface="+mn-cs"/>
              </a:rPr>
              <a:t> is a key software component in </a:t>
            </a:r>
            <a:r>
              <a:rPr lang="en-US" sz="1200" b="1" i="0" kern="1200" dirty="0">
                <a:solidFill>
                  <a:schemeClr val="tx1"/>
                </a:solidFill>
                <a:effectLst/>
                <a:latin typeface="+mn-lt"/>
                <a:ea typeface="+mn-ea"/>
                <a:cs typeface="+mn-cs"/>
                <a:hlinkClick r:id="rId3"/>
              </a:rPr>
              <a:t>Open RAN architecture (O-RAN)</a:t>
            </a:r>
            <a:r>
              <a:rPr lang="en-US" sz="1200" b="0" i="0" kern="1200" dirty="0">
                <a:solidFill>
                  <a:schemeClr val="tx1"/>
                </a:solidFill>
                <a:effectLst/>
                <a:latin typeface="+mn-lt"/>
                <a:ea typeface="+mn-ea"/>
                <a:cs typeface="+mn-cs"/>
              </a:rPr>
              <a:t> that centralizes and automates the control and optimization of the Radio Access Network (RAN) using AI/ML. It decouples RAN functions, allowing third-party applications (</a:t>
            </a:r>
            <a:r>
              <a:rPr lang="en-US" sz="1200" b="0" i="0" kern="1200" dirty="0" err="1">
                <a:solidFill>
                  <a:schemeClr val="tx1"/>
                </a:solidFill>
                <a:effectLst/>
                <a:latin typeface="+mn-lt"/>
                <a:ea typeface="+mn-ea"/>
                <a:cs typeface="+mn-cs"/>
              </a:rPr>
              <a:t>xApps</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rApps</a:t>
            </a:r>
            <a:r>
              <a:rPr lang="en-US" sz="1200" b="0" i="0" kern="1200" dirty="0">
                <a:solidFill>
                  <a:schemeClr val="tx1"/>
                </a:solidFill>
                <a:effectLst/>
                <a:latin typeface="+mn-lt"/>
                <a:ea typeface="+mn-ea"/>
                <a:cs typeface="+mn-cs"/>
              </a:rPr>
              <a:t>) to run on it, enabling flexible resource management, network slicing, improved performance, and new services with better Quality of Experience (</a:t>
            </a:r>
            <a:r>
              <a:rPr lang="en-US" sz="1200" b="0" i="0" kern="1200" dirty="0" err="1">
                <a:solidFill>
                  <a:schemeClr val="tx1"/>
                </a:solidFill>
                <a:effectLst/>
                <a:latin typeface="+mn-lt"/>
                <a:ea typeface="+mn-ea"/>
                <a:cs typeface="+mn-cs"/>
              </a:rPr>
              <a:t>QoE</a:t>
            </a:r>
            <a:r>
              <a:rPr lang="en-US" sz="1200" b="0" i="0" kern="1200" dirty="0">
                <a:solidFill>
                  <a:schemeClr val="tx1"/>
                </a:solidFill>
                <a:effectLst/>
                <a:latin typeface="+mn-lt"/>
                <a:ea typeface="+mn-ea"/>
                <a:cs typeface="+mn-cs"/>
              </a:rPr>
              <a:t>) for users</a:t>
            </a:r>
            <a:br>
              <a:rPr lang="en-US" dirty="0"/>
            </a:br>
            <a:r>
              <a:rPr lang="en-US" dirty="0"/>
              <a:t>mobility: Connection needs to be maintained even when the user equipment moves across cells</a:t>
            </a:r>
            <a:br>
              <a:rPr lang="en-US" dirty="0"/>
            </a:br>
            <a:br>
              <a:rPr lang="en-US" dirty="0"/>
            </a:br>
            <a:r>
              <a:rPr lang="en-US" sz="1200" b="0" i="0" kern="1200" dirty="0">
                <a:solidFill>
                  <a:schemeClr val="tx1"/>
                </a:solidFill>
                <a:effectLst/>
                <a:latin typeface="+mn-lt"/>
                <a:ea typeface="+mn-ea"/>
                <a:cs typeface="+mn-cs"/>
              </a:rPr>
              <a:t>RRC (Radio Resource Control)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PDCP ( Packet Data Convergence Protocol)</a:t>
            </a:r>
            <a:endParaRPr lang="en-US" dirty="0"/>
          </a:p>
        </p:txBody>
      </p:sp>
      <p:sp>
        <p:nvSpPr>
          <p:cNvPr id="4" name="Slide Number Placeholder 3">
            <a:extLst>
              <a:ext uri="{FF2B5EF4-FFF2-40B4-BE49-F238E27FC236}">
                <a16:creationId xmlns:a16="http://schemas.microsoft.com/office/drawing/2014/main" id="{71FC3720-46EA-A4C6-E7FB-3DED9BC764D9}"/>
              </a:ext>
            </a:extLst>
          </p:cNvPr>
          <p:cNvSpPr>
            <a:spLocks noGrp="1"/>
          </p:cNvSpPr>
          <p:nvPr>
            <p:ph type="sldNum" sz="quarter" idx="5"/>
          </p:nvPr>
        </p:nvSpPr>
        <p:spPr/>
        <p:txBody>
          <a:bodyPr/>
          <a:lstStyle/>
          <a:p>
            <a:fld id="{384380E5-BD64-49AF-B3B7-0773EFBB9E34}" type="slidenum">
              <a:rPr lang="en-US" smtClean="0"/>
              <a:t>20</a:t>
            </a:fld>
            <a:endParaRPr lang="en-US"/>
          </a:p>
        </p:txBody>
      </p:sp>
    </p:spTree>
    <p:extLst>
      <p:ext uri="{BB962C8B-B14F-4D97-AF65-F5344CB8AC3E}">
        <p14:creationId xmlns:p14="http://schemas.microsoft.com/office/powerpoint/2010/main" val="1997400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Can edge data  Center </a:t>
            </a:r>
            <a:r>
              <a:rPr lang="en-US" dirty="0" err="1"/>
              <a:t>process,Phone</a:t>
            </a:r>
            <a:r>
              <a:rPr lang="en-US" dirty="0"/>
              <a:t> call/zoom, Internet browse, IOT? Yes.</a:t>
            </a:r>
          </a:p>
          <a:p>
            <a:r>
              <a:rPr lang="en-US" dirty="0"/>
              <a:t>2. How can a cellphone join a network (finding which cell it is in)? A cellphone joins a network by scanning for nearby cells, synchronizing to a base station’s broadcast signals, and then performing a signaling procedure to register with the core network. </a:t>
            </a:r>
            <a:r>
              <a:rPr lang="en-US" b="1" dirty="0"/>
              <a:t>A UE selects the best cell by measuring broadcast signals from nearby cells and choosing the one that meets access requirements and provides the best signal quality according to standardized criteria.</a:t>
            </a:r>
          </a:p>
          <a:p>
            <a:endParaRPr lang="en-US" dirty="0"/>
          </a:p>
        </p:txBody>
      </p:sp>
      <p:sp>
        <p:nvSpPr>
          <p:cNvPr id="4" name="Slide Number Placeholder 3"/>
          <p:cNvSpPr>
            <a:spLocks noGrp="1"/>
          </p:cNvSpPr>
          <p:nvPr>
            <p:ph type="sldNum" sz="quarter" idx="5"/>
          </p:nvPr>
        </p:nvSpPr>
        <p:spPr/>
        <p:txBody>
          <a:bodyPr/>
          <a:lstStyle/>
          <a:p>
            <a:fld id="{384380E5-BD64-49AF-B3B7-0773EFBB9E34}" type="slidenum">
              <a:rPr lang="en-US" smtClean="0"/>
              <a:t>21</a:t>
            </a:fld>
            <a:endParaRPr lang="en-US"/>
          </a:p>
        </p:txBody>
      </p:sp>
    </p:spTree>
    <p:extLst>
      <p:ext uri="{BB962C8B-B14F-4D97-AF65-F5344CB8AC3E}">
        <p14:creationId xmlns:p14="http://schemas.microsoft.com/office/powerpoint/2010/main" val="384679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256-QAM+OFDM</a:t>
            </a:r>
            <a:br>
              <a:rPr lang="en-US" dirty="0"/>
            </a:br>
            <a:r>
              <a:rPr lang="en-US" dirty="0"/>
              <a:t>more than 100 elements; can form many beams for many UEs, compared to 4G, if the user gets more, the beam will deer</a:t>
            </a:r>
          </a:p>
        </p:txBody>
      </p:sp>
      <p:sp>
        <p:nvSpPr>
          <p:cNvPr id="4" name="Slide Number Placeholder 3"/>
          <p:cNvSpPr>
            <a:spLocks noGrp="1"/>
          </p:cNvSpPr>
          <p:nvPr>
            <p:ph type="sldNum" sz="quarter" idx="5"/>
          </p:nvPr>
        </p:nvSpPr>
        <p:spPr/>
        <p:txBody>
          <a:bodyPr/>
          <a:lstStyle/>
          <a:p>
            <a:fld id="{384380E5-BD64-49AF-B3B7-0773EFBB9E34}" type="slidenum">
              <a:rPr lang="en-US" smtClean="0"/>
              <a:t>4</a:t>
            </a:fld>
            <a:endParaRPr lang="en-US"/>
          </a:p>
        </p:txBody>
      </p:sp>
    </p:spTree>
    <p:extLst>
      <p:ext uri="{BB962C8B-B14F-4D97-AF65-F5344CB8AC3E}">
        <p14:creationId xmlns:p14="http://schemas.microsoft.com/office/powerpoint/2010/main" val="84288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hlinkClick r:id="rId3"/>
              </a:rPr>
              <a:t>RRC (Radio Resource Control)</a:t>
            </a:r>
            <a:r>
              <a:rPr lang="en-US" sz="1200" b="1" i="0" kern="1200" dirty="0">
                <a:solidFill>
                  <a:schemeClr val="tx1"/>
                </a:solidFill>
                <a:effectLst/>
                <a:latin typeface="+mn-lt"/>
                <a:ea typeface="+mn-ea"/>
                <a:cs typeface="+mn-cs"/>
              </a:rPr>
              <a:t> NAS(Non-access stratum)</a:t>
            </a:r>
          </a:p>
          <a:p>
            <a:r>
              <a:rPr lang="en-US" sz="1200" b="1" i="0" kern="1200" dirty="0">
                <a:solidFill>
                  <a:schemeClr val="tx1"/>
                </a:solidFill>
                <a:effectLst/>
                <a:latin typeface="+mn-lt"/>
                <a:ea typeface="+mn-ea"/>
                <a:cs typeface="+mn-cs"/>
              </a:rPr>
              <a:t>Main cell tower, upgraded baseband unit and dynamic spectrum sharing, support both 4G and 5G, </a:t>
            </a:r>
          </a:p>
          <a:p>
            <a:r>
              <a:rPr lang="en-US" sz="1200" b="1" i="0" kern="1200" dirty="0">
                <a:solidFill>
                  <a:schemeClr val="tx1"/>
                </a:solidFill>
                <a:effectLst/>
                <a:latin typeface="+mn-lt"/>
                <a:ea typeface="+mn-ea"/>
                <a:cs typeface="+mn-cs"/>
              </a:rPr>
              <a:t>5G will use main cell tower and small cells mounted on street lamps, building top, or even indoor ceiling</a:t>
            </a:r>
          </a:p>
          <a:p>
            <a:r>
              <a:rPr lang="en-US" dirty="0"/>
              <a:t>Edge data center (servers inside), near cell tower, and near UE, allow low latency</a:t>
            </a:r>
          </a:p>
        </p:txBody>
      </p:sp>
      <p:sp>
        <p:nvSpPr>
          <p:cNvPr id="4" name="Slide Number Placeholder 3"/>
          <p:cNvSpPr>
            <a:spLocks noGrp="1"/>
          </p:cNvSpPr>
          <p:nvPr>
            <p:ph type="sldNum" sz="quarter" idx="5"/>
          </p:nvPr>
        </p:nvSpPr>
        <p:spPr/>
        <p:txBody>
          <a:bodyPr/>
          <a:lstStyle/>
          <a:p>
            <a:fld id="{384380E5-BD64-49AF-B3B7-0773EFBB9E34}" type="slidenum">
              <a:rPr lang="en-US" smtClean="0"/>
              <a:t>5</a:t>
            </a:fld>
            <a:endParaRPr lang="en-US"/>
          </a:p>
        </p:txBody>
      </p:sp>
    </p:spTree>
    <p:extLst>
      <p:ext uri="{BB962C8B-B14F-4D97-AF65-F5344CB8AC3E}">
        <p14:creationId xmlns:p14="http://schemas.microsoft.com/office/powerpoint/2010/main" val="310608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5G core is built using a </a:t>
            </a:r>
            <a:r>
              <a:rPr lang="en-US" b="1" dirty="0"/>
              <a:t>service-based architecture</a:t>
            </a:r>
            <a:r>
              <a:rPr lang="en-US" dirty="0"/>
              <a:t>, where each network function has a clearly defined role and can scale independently.”</a:t>
            </a:r>
            <a:br>
              <a:rPr lang="en-US" dirty="0"/>
            </a:br>
            <a:r>
              <a:rPr lang="en-US" dirty="0"/>
              <a:t>“AMF is responsible for </a:t>
            </a:r>
            <a:r>
              <a:rPr lang="en-US" b="1" dirty="0"/>
              <a:t>connecting devices to the network</a:t>
            </a:r>
            <a:r>
              <a:rPr lang="en-US" dirty="0"/>
              <a:t>. It handles registration, mobility management, and handovers as users move between cells. You can think of AMF as the main control point that knows where a device is and whether it is allowed to access the network.”</a:t>
            </a:r>
            <a:br>
              <a:rPr lang="en-US" dirty="0"/>
            </a:br>
            <a:r>
              <a:rPr lang="en-US" dirty="0"/>
              <a:t>“SMF manages </a:t>
            </a:r>
            <a:r>
              <a:rPr lang="en-US" b="1" dirty="0"/>
              <a:t>PDU (protocol data unit) sessions</a:t>
            </a:r>
            <a:r>
              <a:rPr lang="en-US" dirty="0"/>
              <a:t>, which are the logical data connections between a device and the data network. It assigns IP addresses, selects the appropriate UPF, and configures how user traffic should be handled.”</a:t>
            </a:r>
            <a:br>
              <a:rPr lang="en-US" dirty="0"/>
            </a:br>
            <a:r>
              <a:rPr lang="en-US" dirty="0"/>
              <a:t>UPF is the 5G Core function that runs as software </a:t>
            </a:r>
            <a:r>
              <a:rPr lang="en-US" b="1" dirty="0"/>
              <a:t>on servers in edge or central data centers,</a:t>
            </a:r>
            <a:r>
              <a:rPr lang="en-US" dirty="0"/>
              <a:t> forwards user data packets between the radio network and external data networks (Internet, apps, edge services).</a:t>
            </a:r>
            <a:br>
              <a:rPr lang="en-US" dirty="0"/>
            </a:br>
            <a:r>
              <a:rPr lang="en-US" dirty="0"/>
              <a:t>“AUSF performs </a:t>
            </a:r>
            <a:r>
              <a:rPr lang="en-US" b="1" dirty="0"/>
              <a:t>user authentication</a:t>
            </a:r>
            <a:r>
              <a:rPr lang="en-US" dirty="0"/>
              <a:t>. It verifies device and subscriber credentials, ensuring only authorized users can access the network. This function is critical for security.”</a:t>
            </a:r>
            <a:br>
              <a:rPr lang="en-US" dirty="0"/>
            </a:br>
            <a:r>
              <a:rPr lang="en-US" dirty="0"/>
              <a:t>“PCF defines and enforces </a:t>
            </a:r>
            <a:r>
              <a:rPr lang="en-US" b="1" dirty="0"/>
              <a:t>network policies</a:t>
            </a:r>
            <a:r>
              <a:rPr lang="en-US" dirty="0"/>
              <a:t>, such as QoS rules, charging policies, and access restrictions. It ensures different services—like voice, video, and IoT—receive appropriate network treatment.”</a:t>
            </a:r>
            <a:br>
              <a:rPr lang="en-US" dirty="0"/>
            </a:br>
            <a:r>
              <a:rPr lang="en-US" dirty="0"/>
              <a:t>“NRF acts like a </a:t>
            </a:r>
            <a:r>
              <a:rPr lang="en-US" b="1" dirty="0"/>
              <a:t>service directory</a:t>
            </a:r>
            <a:r>
              <a:rPr lang="en-US" dirty="0"/>
              <a:t> for the 5G core. It keeps track of all available network functions and allows them to discover and communicate with each other dynamically.”</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384380E5-BD64-49AF-B3B7-0773EFBB9E34}" type="slidenum">
              <a:rPr lang="en-US" smtClean="0"/>
              <a:t>6</a:t>
            </a:fld>
            <a:endParaRPr lang="en-US"/>
          </a:p>
        </p:txBody>
      </p:sp>
    </p:spTree>
    <p:extLst>
      <p:ext uri="{BB962C8B-B14F-4D97-AF65-F5344CB8AC3E}">
        <p14:creationId xmlns:p14="http://schemas.microsoft.com/office/powerpoint/2010/main" val="148604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RAN Intelligent Controller (RIC)</a:t>
            </a:r>
            <a:r>
              <a:rPr lang="en-US" sz="1200" b="0" i="0" kern="1200" dirty="0">
                <a:solidFill>
                  <a:schemeClr val="tx1"/>
                </a:solidFill>
                <a:effectLst/>
                <a:latin typeface="+mn-lt"/>
                <a:ea typeface="+mn-ea"/>
                <a:cs typeface="+mn-cs"/>
              </a:rPr>
              <a:t> is a key software component in </a:t>
            </a:r>
            <a:r>
              <a:rPr lang="en-US" sz="1200" b="1" i="0" kern="1200" dirty="0">
                <a:solidFill>
                  <a:schemeClr val="tx1"/>
                </a:solidFill>
                <a:effectLst/>
                <a:latin typeface="+mn-lt"/>
                <a:ea typeface="+mn-ea"/>
                <a:cs typeface="+mn-cs"/>
                <a:hlinkClick r:id="rId3"/>
              </a:rPr>
              <a:t>Open RAN architecture (O-RAN)</a:t>
            </a:r>
            <a:r>
              <a:rPr lang="en-US" sz="1200" b="0" i="0" kern="1200" dirty="0">
                <a:solidFill>
                  <a:schemeClr val="tx1"/>
                </a:solidFill>
                <a:effectLst/>
                <a:latin typeface="+mn-lt"/>
                <a:ea typeface="+mn-ea"/>
                <a:cs typeface="+mn-cs"/>
              </a:rPr>
              <a:t> that centralizes and automates the control and optimization of the Radio Access Network (RAN) using AI/ML. It decouples RAN functions, allowing third-party applications (</a:t>
            </a:r>
            <a:r>
              <a:rPr lang="en-US" sz="1200" b="0" i="0" kern="1200" dirty="0" err="1">
                <a:solidFill>
                  <a:schemeClr val="tx1"/>
                </a:solidFill>
                <a:effectLst/>
                <a:latin typeface="+mn-lt"/>
                <a:ea typeface="+mn-ea"/>
                <a:cs typeface="+mn-cs"/>
              </a:rPr>
              <a:t>xApps</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rApps</a:t>
            </a:r>
            <a:r>
              <a:rPr lang="en-US" sz="1200" b="0" i="0" kern="1200" dirty="0">
                <a:solidFill>
                  <a:schemeClr val="tx1"/>
                </a:solidFill>
                <a:effectLst/>
                <a:latin typeface="+mn-lt"/>
                <a:ea typeface="+mn-ea"/>
                <a:cs typeface="+mn-cs"/>
              </a:rPr>
              <a:t>) to run on it, enabling flexible resource management, network slicing, improved performance, and new services with better Quality of Experience (</a:t>
            </a:r>
            <a:r>
              <a:rPr lang="en-US" sz="1200" b="0" i="0" kern="1200" dirty="0" err="1">
                <a:solidFill>
                  <a:schemeClr val="tx1"/>
                </a:solidFill>
                <a:effectLst/>
                <a:latin typeface="+mn-lt"/>
                <a:ea typeface="+mn-ea"/>
                <a:cs typeface="+mn-cs"/>
              </a:rPr>
              <a:t>QoE</a:t>
            </a:r>
            <a:r>
              <a:rPr lang="en-US" sz="1200" b="0" i="0" kern="1200" dirty="0">
                <a:solidFill>
                  <a:schemeClr val="tx1"/>
                </a:solidFill>
                <a:effectLst/>
                <a:latin typeface="+mn-lt"/>
                <a:ea typeface="+mn-ea"/>
                <a:cs typeface="+mn-cs"/>
              </a:rPr>
              <a:t>) for users</a:t>
            </a:r>
            <a:br>
              <a:rPr lang="en-US" dirty="0"/>
            </a:br>
            <a:r>
              <a:rPr lang="en-US" dirty="0"/>
              <a:t>mobility: Connection needs to be maintained even when the user equipment moves across cells</a:t>
            </a:r>
            <a:br>
              <a:rPr lang="en-US" dirty="0"/>
            </a:br>
            <a:br>
              <a:rPr lang="en-US" dirty="0"/>
            </a:br>
            <a:r>
              <a:rPr lang="en-US" sz="1200" b="0" i="0" kern="1200" dirty="0">
                <a:solidFill>
                  <a:schemeClr val="tx1"/>
                </a:solidFill>
                <a:effectLst/>
                <a:latin typeface="+mn-lt"/>
                <a:ea typeface="+mn-ea"/>
                <a:cs typeface="+mn-cs"/>
              </a:rPr>
              <a:t>RRC (Radio Resource Control)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PDCP ( Packet Data Convergence Protocol)</a:t>
            </a:r>
            <a:endParaRPr lang="en-US" dirty="0"/>
          </a:p>
        </p:txBody>
      </p:sp>
      <p:sp>
        <p:nvSpPr>
          <p:cNvPr id="4" name="Slide Number Placeholder 3"/>
          <p:cNvSpPr>
            <a:spLocks noGrp="1"/>
          </p:cNvSpPr>
          <p:nvPr>
            <p:ph type="sldNum" sz="quarter" idx="5"/>
          </p:nvPr>
        </p:nvSpPr>
        <p:spPr/>
        <p:txBody>
          <a:bodyPr/>
          <a:lstStyle/>
          <a:p>
            <a:fld id="{384380E5-BD64-49AF-B3B7-0773EFBB9E34}" type="slidenum">
              <a:rPr lang="en-US" smtClean="0"/>
              <a:t>8</a:t>
            </a:fld>
            <a:endParaRPr lang="en-US"/>
          </a:p>
        </p:txBody>
      </p:sp>
    </p:spTree>
    <p:extLst>
      <p:ext uri="{BB962C8B-B14F-4D97-AF65-F5344CB8AC3E}">
        <p14:creationId xmlns:p14="http://schemas.microsoft.com/office/powerpoint/2010/main" val="48476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Signaling is control-plane communication used to establish, manage, and maintain network connections and services.</a:t>
            </a:r>
          </a:p>
          <a:p>
            <a:r>
              <a:rPr lang="en-US" b="1" dirty="0"/>
              <a:t>What Signaling Does (Key Roles)</a:t>
            </a:r>
          </a:p>
          <a:p>
            <a:r>
              <a:rPr lang="en-US" b="1" dirty="0"/>
              <a:t>Connection Setup</a:t>
            </a:r>
          </a:p>
          <a:p>
            <a:r>
              <a:rPr lang="en-US" dirty="0"/>
              <a:t>Network access &amp; registration</a:t>
            </a:r>
          </a:p>
          <a:p>
            <a:r>
              <a:rPr lang="en-US" dirty="0"/>
              <a:t>Session establishment</a:t>
            </a:r>
          </a:p>
          <a:p>
            <a:r>
              <a:rPr lang="en-US" dirty="0"/>
              <a:t>IP address assignment</a:t>
            </a:r>
          </a:p>
          <a:p>
            <a:r>
              <a:rPr lang="en-US" b="1" dirty="0"/>
              <a:t>Authentication &amp; Security</a:t>
            </a:r>
          </a:p>
          <a:p>
            <a:r>
              <a:rPr lang="en-US" dirty="0"/>
              <a:t>Verify device and subscriber identity</a:t>
            </a:r>
          </a:p>
          <a:p>
            <a:r>
              <a:rPr lang="en-US" dirty="0"/>
              <a:t>Set up encryption and integrity protection</a:t>
            </a:r>
          </a:p>
          <a:p>
            <a:r>
              <a:rPr lang="en-US" b="1" dirty="0"/>
              <a:t>Mobility Management</a:t>
            </a:r>
          </a:p>
          <a:p>
            <a:r>
              <a:rPr lang="en-US" dirty="0"/>
              <a:t>Handle handovers as users move</a:t>
            </a:r>
          </a:p>
          <a:p>
            <a:r>
              <a:rPr lang="en-US" dirty="0"/>
              <a:t>Paging and tracking</a:t>
            </a:r>
          </a:p>
          <a:p>
            <a:r>
              <a:rPr lang="en-US" b="1" dirty="0"/>
              <a:t>Resource &amp; QoS Control</a:t>
            </a:r>
          </a:p>
          <a:p>
            <a:r>
              <a:rPr lang="en-US" dirty="0"/>
              <a:t>Decide how much bandwidth to allocate</a:t>
            </a:r>
          </a:p>
          <a:p>
            <a:r>
              <a:rPr lang="en-US" dirty="0"/>
              <a:t>Set latency and priority rules</a:t>
            </a:r>
          </a:p>
          <a:p>
            <a:r>
              <a:rPr lang="en-US" b="1" dirty="0"/>
              <a:t>Session Control</a:t>
            </a:r>
          </a:p>
          <a:p>
            <a:r>
              <a:rPr lang="en-US" dirty="0"/>
              <a:t>Start, modify, and end services</a:t>
            </a:r>
          </a:p>
          <a:p>
            <a:r>
              <a:rPr lang="en-US" dirty="0"/>
              <a:t>Voice/video call setup and teardown</a:t>
            </a:r>
          </a:p>
          <a:p>
            <a:endParaRPr lang="en-US" dirty="0"/>
          </a:p>
        </p:txBody>
      </p:sp>
      <p:sp>
        <p:nvSpPr>
          <p:cNvPr id="4" name="Slide Number Placeholder 3"/>
          <p:cNvSpPr>
            <a:spLocks noGrp="1"/>
          </p:cNvSpPr>
          <p:nvPr>
            <p:ph type="sldNum" sz="quarter" idx="5"/>
          </p:nvPr>
        </p:nvSpPr>
        <p:spPr/>
        <p:txBody>
          <a:bodyPr/>
          <a:lstStyle/>
          <a:p>
            <a:fld id="{384380E5-BD64-49AF-B3B7-0773EFBB9E34}" type="slidenum">
              <a:rPr lang="en-US" smtClean="0"/>
              <a:t>9</a:t>
            </a:fld>
            <a:endParaRPr lang="en-US"/>
          </a:p>
        </p:txBody>
      </p:sp>
    </p:spTree>
    <p:extLst>
      <p:ext uri="{BB962C8B-B14F-4D97-AF65-F5344CB8AC3E}">
        <p14:creationId xmlns:p14="http://schemas.microsoft.com/office/powerpoint/2010/main" val="196027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 best SINR, support frequency band, support phone’s mobile service provider</a:t>
            </a:r>
          </a:p>
        </p:txBody>
      </p:sp>
      <p:sp>
        <p:nvSpPr>
          <p:cNvPr id="4" name="Slide Number Placeholder 3"/>
          <p:cNvSpPr>
            <a:spLocks noGrp="1"/>
          </p:cNvSpPr>
          <p:nvPr>
            <p:ph type="sldNum" sz="quarter" idx="5"/>
          </p:nvPr>
        </p:nvSpPr>
        <p:spPr/>
        <p:txBody>
          <a:bodyPr/>
          <a:lstStyle/>
          <a:p>
            <a:fld id="{384380E5-BD64-49AF-B3B7-0773EFBB9E34}" type="slidenum">
              <a:rPr lang="en-US" smtClean="0"/>
              <a:t>10</a:t>
            </a:fld>
            <a:endParaRPr lang="en-US"/>
          </a:p>
        </p:txBody>
      </p:sp>
    </p:spTree>
    <p:extLst>
      <p:ext uri="{BB962C8B-B14F-4D97-AF65-F5344CB8AC3E}">
        <p14:creationId xmlns:p14="http://schemas.microsoft.com/office/powerpoint/2010/main" val="106779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5G standalone (SA), voice calls use </a:t>
            </a:r>
            <a:r>
              <a:rPr lang="en-US" b="1" dirty="0" err="1"/>
              <a:t>VoNR</a:t>
            </a:r>
            <a:r>
              <a:rPr lang="en-US" dirty="0"/>
              <a:t>, meaning the phone call is entirely carried as </a:t>
            </a:r>
            <a:r>
              <a:rPr lang="en-US" b="1" dirty="0"/>
              <a:t>IP traffic over 5G NR</a:t>
            </a:r>
            <a:r>
              <a:rPr lang="en-US" dirty="0"/>
              <a:t> and is controlled by the </a:t>
            </a:r>
            <a:r>
              <a:rPr lang="en-US" b="1" dirty="0"/>
              <a:t>IMS core</a:t>
            </a:r>
            <a:r>
              <a:rPr lang="en-US" dirty="0"/>
              <a:t>. The device first registers with the 5GC, then establishes a QoS-guaranteed PDU (</a:t>
            </a:r>
            <a:r>
              <a:rPr lang="en-US" sz="1200" b="0" i="0" kern="1200" dirty="0">
                <a:solidFill>
                  <a:schemeClr val="tx1"/>
                </a:solidFill>
                <a:effectLst/>
                <a:latin typeface="+mn-lt"/>
                <a:ea typeface="+mn-ea"/>
                <a:cs typeface="+mn-cs"/>
              </a:rPr>
              <a:t>Protocol Data Unit) </a:t>
            </a:r>
            <a:r>
              <a:rPr lang="en-US" dirty="0"/>
              <a:t>session for the voice call, and finally the media (voice packets) flows peer-to-peer using the dedicated bearer. </a:t>
            </a:r>
          </a:p>
        </p:txBody>
      </p:sp>
      <p:sp>
        <p:nvSpPr>
          <p:cNvPr id="4" name="Slide Number Placeholder 3"/>
          <p:cNvSpPr>
            <a:spLocks noGrp="1"/>
          </p:cNvSpPr>
          <p:nvPr>
            <p:ph type="sldNum" sz="quarter" idx="5"/>
          </p:nvPr>
        </p:nvSpPr>
        <p:spPr/>
        <p:txBody>
          <a:bodyPr/>
          <a:lstStyle/>
          <a:p>
            <a:fld id="{384380E5-BD64-49AF-B3B7-0773EFBB9E34}" type="slidenum">
              <a:rPr lang="en-US" smtClean="0"/>
              <a:t>17</a:t>
            </a:fld>
            <a:endParaRPr lang="en-US"/>
          </a:p>
        </p:txBody>
      </p:sp>
    </p:spTree>
    <p:extLst>
      <p:ext uri="{BB962C8B-B14F-4D97-AF65-F5344CB8AC3E}">
        <p14:creationId xmlns:p14="http://schemas.microsoft.com/office/powerpoint/2010/main" val="66446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browse the internet on 5G, your phone sends IP packets over the 5G radio to a base station, which forwards them through the 5G Core to the internet, and the responses return the same way.</a:t>
            </a:r>
          </a:p>
          <a:p>
            <a:r>
              <a:rPr lang="en-US" dirty="0"/>
              <a:t>1. Your phone (UE) sends data over </a:t>
            </a:r>
            <a:r>
              <a:rPr lang="en-US" b="1" dirty="0"/>
              <a:t>5G to </a:t>
            </a:r>
            <a:r>
              <a:rPr lang="en-US" b="1" dirty="0" err="1"/>
              <a:t>gnB</a:t>
            </a:r>
            <a:r>
              <a:rPr lang="en-US" b="1" dirty="0"/>
              <a:t>. </a:t>
            </a:r>
            <a:r>
              <a:rPr lang="en-US" b="0" dirty="0"/>
              <a:t>2. </a:t>
            </a:r>
            <a:r>
              <a:rPr lang="en-US" dirty="0"/>
              <a:t>Phone already has a </a:t>
            </a:r>
            <a:r>
              <a:rPr lang="en-US" b="1" dirty="0"/>
              <a:t>PDU (</a:t>
            </a:r>
            <a:r>
              <a:rPr lang="en-US" sz="1200" b="0" i="0" kern="1200" dirty="0">
                <a:solidFill>
                  <a:schemeClr val="tx1"/>
                </a:solidFill>
                <a:effectLst/>
                <a:latin typeface="+mn-lt"/>
                <a:ea typeface="+mn-ea"/>
                <a:cs typeface="+mn-cs"/>
              </a:rPr>
              <a:t>Protocol Data Unit)</a:t>
            </a:r>
            <a:r>
              <a:rPr lang="en-US" b="1" dirty="0"/>
              <a:t> session. </a:t>
            </a:r>
            <a:r>
              <a:rPr lang="en-US" dirty="0"/>
              <a:t>The session assigns: An IP address and QoS parameters, is managed by the </a:t>
            </a:r>
            <a:r>
              <a:rPr lang="en-US" b="1" dirty="0"/>
              <a:t>5G Core (AMF/SMF). </a:t>
            </a:r>
            <a:r>
              <a:rPr lang="en-US" dirty="0"/>
              <a:t>This usually happens in the background and is already done before browsing. 3. User Plane Forwarding (</a:t>
            </a:r>
            <a:r>
              <a:rPr lang="en-US" dirty="0" err="1"/>
              <a:t>gNB</a:t>
            </a:r>
            <a:r>
              <a:rPr lang="en-US" dirty="0"/>
              <a:t> → UPF). UPF acts like a </a:t>
            </a:r>
            <a:r>
              <a:rPr lang="en-US" b="1" dirty="0"/>
              <a:t>router, a</a:t>
            </a:r>
            <a:r>
              <a:rPr lang="en-US" dirty="0"/>
              <a:t>pplies QoS and traffic rules. 4. UPF forwards packets to: ISP backbone- Internet routers- Web server. Website Response (Reverse Path). If with edge server, Some content served from </a:t>
            </a:r>
            <a:r>
              <a:rPr lang="en-US" b="1" dirty="0"/>
              <a:t>edge caches, </a:t>
            </a:r>
            <a:r>
              <a:rPr lang="en-US" dirty="0"/>
              <a:t>Even faster load times</a:t>
            </a:r>
          </a:p>
          <a:p>
            <a:endParaRPr lang="en-US" dirty="0"/>
          </a:p>
          <a:p>
            <a:endParaRPr lang="en-US" dirty="0"/>
          </a:p>
          <a:p>
            <a:endParaRPr lang="en-US" dirty="0"/>
          </a:p>
          <a:p>
            <a:endParaRPr lang="en-US" b="0" dirty="0"/>
          </a:p>
        </p:txBody>
      </p:sp>
      <p:sp>
        <p:nvSpPr>
          <p:cNvPr id="4" name="Slide Number Placeholder 3"/>
          <p:cNvSpPr>
            <a:spLocks noGrp="1"/>
          </p:cNvSpPr>
          <p:nvPr>
            <p:ph type="sldNum" sz="quarter" idx="5"/>
          </p:nvPr>
        </p:nvSpPr>
        <p:spPr/>
        <p:txBody>
          <a:bodyPr/>
          <a:lstStyle/>
          <a:p>
            <a:fld id="{384380E5-BD64-49AF-B3B7-0773EFBB9E34}" type="slidenum">
              <a:rPr lang="en-US" smtClean="0"/>
              <a:t>18</a:t>
            </a:fld>
            <a:endParaRPr lang="en-US"/>
          </a:p>
        </p:txBody>
      </p:sp>
    </p:spTree>
    <p:extLst>
      <p:ext uri="{BB962C8B-B14F-4D97-AF65-F5344CB8AC3E}">
        <p14:creationId xmlns:p14="http://schemas.microsoft.com/office/powerpoint/2010/main" val="300197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7243-2BE0-4B31-2990-E840893E8B1F}"/>
              </a:ext>
            </a:extLst>
          </p:cNvPr>
          <p:cNvSpPr>
            <a:spLocks noGrp="1"/>
          </p:cNvSpPr>
          <p:nvPr>
            <p:ph type="ctrTitle"/>
          </p:nvPr>
        </p:nvSpPr>
        <p:spPr>
          <a:xfrm>
            <a:off x="1523999" y="1122363"/>
            <a:ext cx="10144539" cy="2387600"/>
          </a:xfrm>
        </p:spPr>
        <p:txBody>
          <a:bodyPr anchor="b">
            <a:normAutofit/>
          </a:bodyPr>
          <a:lstStyle>
            <a:lvl1pPr algn="l">
              <a:defRPr sz="4000" b="0" i="0">
                <a:solidFill>
                  <a:srgbClr val="782F4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240006E-EAFB-740D-74AB-3CFF051591C9}"/>
              </a:ext>
            </a:extLst>
          </p:cNvPr>
          <p:cNvSpPr>
            <a:spLocks noGrp="1"/>
          </p:cNvSpPr>
          <p:nvPr>
            <p:ph type="subTitle" idx="1"/>
          </p:nvPr>
        </p:nvSpPr>
        <p:spPr>
          <a:xfrm>
            <a:off x="1523999" y="3602038"/>
            <a:ext cx="10144539" cy="1655762"/>
          </a:xfrm>
        </p:spPr>
        <p:txBody>
          <a:bodyPr/>
          <a:lstStyle>
            <a:lvl1pPr marL="0" indent="0" algn="l">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5900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5E5D-A6B8-7280-3C84-941EE284D158}"/>
              </a:ext>
            </a:extLst>
          </p:cNvPr>
          <p:cNvSpPr>
            <a:spLocks noGrp="1"/>
          </p:cNvSpPr>
          <p:nvPr>
            <p:ph type="title"/>
          </p:nvPr>
        </p:nvSpPr>
        <p:spPr>
          <a:xfrm>
            <a:off x="1480928" y="457200"/>
            <a:ext cx="3727175" cy="1600200"/>
          </a:xfrm>
        </p:spPr>
        <p:txBody>
          <a:bodyPr anchor="b"/>
          <a:lstStyle>
            <a:lvl1pPr>
              <a:defRPr sz="3200"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FB4B324-29A6-1346-2CCA-5AED893AF685}"/>
              </a:ext>
            </a:extLst>
          </p:cNvPr>
          <p:cNvSpPr>
            <a:spLocks noGrp="1"/>
          </p:cNvSpPr>
          <p:nvPr>
            <p:ph idx="1"/>
          </p:nvPr>
        </p:nvSpPr>
        <p:spPr>
          <a:xfrm>
            <a:off x="5774635" y="987425"/>
            <a:ext cx="55807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45CA11-E3F7-7970-E3E0-7CBB86C5C6FE}"/>
              </a:ext>
            </a:extLst>
          </p:cNvPr>
          <p:cNvSpPr>
            <a:spLocks noGrp="1"/>
          </p:cNvSpPr>
          <p:nvPr>
            <p:ph type="body" sz="half" idx="2"/>
          </p:nvPr>
        </p:nvSpPr>
        <p:spPr>
          <a:xfrm>
            <a:off x="1480928" y="2057400"/>
            <a:ext cx="37271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D03E0D01-24A1-938A-6A36-B880B48F403E}"/>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1/15/2026</a:t>
            </a:fld>
            <a:endParaRPr lang="en-US" dirty="0"/>
          </a:p>
        </p:txBody>
      </p:sp>
      <p:sp>
        <p:nvSpPr>
          <p:cNvPr id="9" name="Footer Placeholder 4">
            <a:extLst>
              <a:ext uri="{FF2B5EF4-FFF2-40B4-BE49-F238E27FC236}">
                <a16:creationId xmlns:a16="http://schemas.microsoft.com/office/drawing/2014/main" id="{2CB524EC-A877-EA41-513C-B6694DCCA043}"/>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10" name="Slide Number Placeholder 5">
            <a:extLst>
              <a:ext uri="{FF2B5EF4-FFF2-40B4-BE49-F238E27FC236}">
                <a16:creationId xmlns:a16="http://schemas.microsoft.com/office/drawing/2014/main" id="{C2525920-2949-CEE4-C6A3-DD0CCC49B03A}"/>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309895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C035-173D-1A28-4302-A30DC5498177}"/>
              </a:ext>
            </a:extLst>
          </p:cNvPr>
          <p:cNvSpPr>
            <a:spLocks noGrp="1"/>
          </p:cNvSpPr>
          <p:nvPr>
            <p:ph type="title"/>
          </p:nvPr>
        </p:nvSpPr>
        <p:spPr>
          <a:xfrm>
            <a:off x="1480928" y="457200"/>
            <a:ext cx="4194315" cy="1600200"/>
          </a:xfrm>
        </p:spPr>
        <p:txBody>
          <a:bodyPr anchor="b"/>
          <a:lstStyle>
            <a:lvl1pPr>
              <a:defRPr sz="3200"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76A13B1-249F-BA56-9991-B1173C5289EA}"/>
              </a:ext>
            </a:extLst>
          </p:cNvPr>
          <p:cNvSpPr>
            <a:spLocks noGrp="1"/>
          </p:cNvSpPr>
          <p:nvPr>
            <p:ph type="pic" idx="1"/>
          </p:nvPr>
        </p:nvSpPr>
        <p:spPr>
          <a:xfrm>
            <a:off x="6096000" y="987425"/>
            <a:ext cx="52593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CAF649-8599-5E42-FA45-83C5C358B9C3}"/>
              </a:ext>
            </a:extLst>
          </p:cNvPr>
          <p:cNvSpPr>
            <a:spLocks noGrp="1"/>
          </p:cNvSpPr>
          <p:nvPr>
            <p:ph type="body" sz="half" idx="2"/>
          </p:nvPr>
        </p:nvSpPr>
        <p:spPr>
          <a:xfrm>
            <a:off x="1480928" y="2057400"/>
            <a:ext cx="419431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CD2708AB-5CB6-BAEE-BB4C-5182FF5FDE84}"/>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1/15/2026</a:t>
            </a:fld>
            <a:endParaRPr lang="en-US" dirty="0"/>
          </a:p>
        </p:txBody>
      </p:sp>
      <p:sp>
        <p:nvSpPr>
          <p:cNvPr id="9" name="Footer Placeholder 4">
            <a:extLst>
              <a:ext uri="{FF2B5EF4-FFF2-40B4-BE49-F238E27FC236}">
                <a16:creationId xmlns:a16="http://schemas.microsoft.com/office/drawing/2014/main" id="{1F5CE851-7340-DA38-482D-A04166497344}"/>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10" name="Slide Number Placeholder 5">
            <a:extLst>
              <a:ext uri="{FF2B5EF4-FFF2-40B4-BE49-F238E27FC236}">
                <a16:creationId xmlns:a16="http://schemas.microsoft.com/office/drawing/2014/main" id="{26BEF674-1B99-0ECA-8385-60A1BAE5FCCF}"/>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105148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42FB-1F6D-6D5C-2E34-1B81283D8AA4}"/>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5C9EAD7-C95D-2128-91CE-F6232BA95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9A02788-B453-AE4D-5C0C-18D5CEB7E363}"/>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1/15/2026</a:t>
            </a:fld>
            <a:endParaRPr lang="en-US" dirty="0"/>
          </a:p>
        </p:txBody>
      </p:sp>
      <p:sp>
        <p:nvSpPr>
          <p:cNvPr id="8" name="Footer Placeholder 4">
            <a:extLst>
              <a:ext uri="{FF2B5EF4-FFF2-40B4-BE49-F238E27FC236}">
                <a16:creationId xmlns:a16="http://schemas.microsoft.com/office/drawing/2014/main" id="{05AB77B6-81B8-51DB-094D-886DD821FF9A}"/>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9" name="Slide Number Placeholder 5">
            <a:extLst>
              <a:ext uri="{FF2B5EF4-FFF2-40B4-BE49-F238E27FC236}">
                <a16:creationId xmlns:a16="http://schemas.microsoft.com/office/drawing/2014/main" id="{48C3F64D-F029-2D5C-FC0E-9D28F2D926BF}"/>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292507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34928A0-9449-A57F-4EF1-FA1898EA7E71}"/>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itle 1">
            <a:extLst>
              <a:ext uri="{FF2B5EF4-FFF2-40B4-BE49-F238E27FC236}">
                <a16:creationId xmlns:a16="http://schemas.microsoft.com/office/drawing/2014/main" id="{076DABC2-8826-87DF-CBBD-643FDFD8D4CF}"/>
              </a:ext>
            </a:extLst>
          </p:cNvPr>
          <p:cNvSpPr>
            <a:spLocks noGrp="1"/>
          </p:cNvSpPr>
          <p:nvPr>
            <p:ph type="ctrTitle"/>
          </p:nvPr>
        </p:nvSpPr>
        <p:spPr>
          <a:xfrm>
            <a:off x="375138" y="4536831"/>
            <a:ext cx="10144539" cy="1141902"/>
          </a:xfrm>
        </p:spPr>
        <p:txBody>
          <a:bodyPr anchor="b">
            <a:normAutofit/>
          </a:bodyPr>
          <a:lstStyle>
            <a:lvl1pPr algn="l">
              <a:defRPr sz="2800" b="1"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Subtitle 2">
            <a:extLst>
              <a:ext uri="{FF2B5EF4-FFF2-40B4-BE49-F238E27FC236}">
                <a16:creationId xmlns:a16="http://schemas.microsoft.com/office/drawing/2014/main" id="{EB47A978-36A7-168F-EE79-F4CDA3A95C19}"/>
              </a:ext>
            </a:extLst>
          </p:cNvPr>
          <p:cNvSpPr>
            <a:spLocks noGrp="1"/>
          </p:cNvSpPr>
          <p:nvPr>
            <p:ph type="subTitle" idx="1"/>
          </p:nvPr>
        </p:nvSpPr>
        <p:spPr>
          <a:xfrm>
            <a:off x="375138" y="5814062"/>
            <a:ext cx="10144539" cy="791891"/>
          </a:xfrm>
        </p:spPr>
        <p:txBody>
          <a:bodyPr/>
          <a:lstStyle>
            <a:lvl1pPr marL="0" indent="0" algn="l">
              <a:buNone/>
              <a:defRPr sz="2400">
                <a:solidFill>
                  <a:srgbClr val="CEB888"/>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862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34928A0-9449-A57F-4EF1-FA1898EA7E71}"/>
              </a:ext>
            </a:extLst>
          </p:cNvPr>
          <p:cNvSpPr>
            <a:spLocks noGrp="1"/>
          </p:cNvSpPr>
          <p:nvPr>
            <p:ph type="pic" sz="quarter" idx="10"/>
          </p:nvPr>
        </p:nvSpPr>
        <p:spPr>
          <a:xfrm>
            <a:off x="0" y="0"/>
            <a:ext cx="12192000" cy="6858000"/>
          </a:xfrm>
        </p:spPr>
        <p:txBody>
          <a:bodyPr/>
          <a:lstStyle/>
          <a:p>
            <a:endParaRPr lang="en-US" dirty="0"/>
          </a:p>
        </p:txBody>
      </p:sp>
      <p:sp>
        <p:nvSpPr>
          <p:cNvPr id="3" name="Title 1">
            <a:extLst>
              <a:ext uri="{FF2B5EF4-FFF2-40B4-BE49-F238E27FC236}">
                <a16:creationId xmlns:a16="http://schemas.microsoft.com/office/drawing/2014/main" id="{076DABC2-8826-87DF-CBBD-643FDFD8D4CF}"/>
              </a:ext>
            </a:extLst>
          </p:cNvPr>
          <p:cNvSpPr>
            <a:spLocks noGrp="1"/>
          </p:cNvSpPr>
          <p:nvPr>
            <p:ph type="ctrTitle"/>
          </p:nvPr>
        </p:nvSpPr>
        <p:spPr>
          <a:xfrm>
            <a:off x="375138" y="4536831"/>
            <a:ext cx="10144539" cy="1141902"/>
          </a:xfrm>
        </p:spPr>
        <p:txBody>
          <a:bodyPr anchor="b">
            <a:normAutofit/>
          </a:bodyPr>
          <a:lstStyle>
            <a:lvl1pPr algn="l">
              <a:defRPr sz="2800" b="1"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Subtitle 2">
            <a:extLst>
              <a:ext uri="{FF2B5EF4-FFF2-40B4-BE49-F238E27FC236}">
                <a16:creationId xmlns:a16="http://schemas.microsoft.com/office/drawing/2014/main" id="{EB47A978-36A7-168F-EE79-F4CDA3A95C19}"/>
              </a:ext>
            </a:extLst>
          </p:cNvPr>
          <p:cNvSpPr>
            <a:spLocks noGrp="1"/>
          </p:cNvSpPr>
          <p:nvPr>
            <p:ph type="subTitle" idx="1"/>
          </p:nvPr>
        </p:nvSpPr>
        <p:spPr>
          <a:xfrm>
            <a:off x="375138" y="5814062"/>
            <a:ext cx="10144539" cy="791891"/>
          </a:xfrm>
        </p:spPr>
        <p:txBody>
          <a:bodyPr/>
          <a:lstStyle>
            <a:lvl1pPr marL="0" indent="0" algn="l">
              <a:buNone/>
              <a:defRPr sz="2400">
                <a:solidFill>
                  <a:srgbClr val="CEB888"/>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8556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782F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52311-54DE-DA11-55F3-0B0AA32DD4FB}"/>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AFBB4F95-4A4E-5C07-637C-6EBC5E19FAA2}"/>
              </a:ext>
            </a:extLst>
          </p:cNvPr>
          <p:cNvPicPr>
            <a:picLocks noChangeAspect="1"/>
          </p:cNvPicPr>
          <p:nvPr userDrawn="1"/>
        </p:nvPicPr>
        <p:blipFill>
          <a:blip r:embed="rId2">
            <a:alphaModFix amt="25000"/>
          </a:blip>
          <a:stretch>
            <a:fillRect/>
          </a:stretch>
        </p:blipFill>
        <p:spPr>
          <a:xfrm>
            <a:off x="7735983" y="4182269"/>
            <a:ext cx="4766012" cy="2849123"/>
          </a:xfrm>
          <a:prstGeom prst="rect">
            <a:avLst/>
          </a:prstGeom>
        </p:spPr>
      </p:pic>
      <p:sp>
        <p:nvSpPr>
          <p:cNvPr id="2" name="Title 1">
            <a:extLst>
              <a:ext uri="{FF2B5EF4-FFF2-40B4-BE49-F238E27FC236}">
                <a16:creationId xmlns:a16="http://schemas.microsoft.com/office/drawing/2014/main" id="{3A267243-2BE0-4B31-2990-E840893E8B1F}"/>
              </a:ext>
            </a:extLst>
          </p:cNvPr>
          <p:cNvSpPr>
            <a:spLocks noGrp="1"/>
          </p:cNvSpPr>
          <p:nvPr>
            <p:ph type="ctrTitle"/>
          </p:nvPr>
        </p:nvSpPr>
        <p:spPr>
          <a:xfrm>
            <a:off x="1523999" y="1122363"/>
            <a:ext cx="10144539" cy="2387600"/>
          </a:xfrm>
        </p:spPr>
        <p:txBody>
          <a:bodyPr anchor="b">
            <a:normAutofit/>
          </a:bodyPr>
          <a:lstStyle>
            <a:lvl1pPr algn="l">
              <a:defRPr sz="4000" b="1" i="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240006E-EAFB-740D-74AB-3CFF051591C9}"/>
              </a:ext>
            </a:extLst>
          </p:cNvPr>
          <p:cNvSpPr>
            <a:spLocks noGrp="1"/>
          </p:cNvSpPr>
          <p:nvPr>
            <p:ph type="subTitle" idx="1"/>
          </p:nvPr>
        </p:nvSpPr>
        <p:spPr>
          <a:xfrm>
            <a:off x="1523999" y="3602038"/>
            <a:ext cx="10144539" cy="1655762"/>
          </a:xfrm>
        </p:spPr>
        <p:txBody>
          <a:bodyPr/>
          <a:lstStyle>
            <a:lvl1pPr marL="0" indent="0" algn="l">
              <a:buNone/>
              <a:defRPr sz="2400" b="1">
                <a:solidFill>
                  <a:srgbClr val="CEB888"/>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0757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gradFill flip="none" rotWithShape="1">
          <a:gsLst>
            <a:gs pos="0">
              <a:schemeClr val="bg1"/>
            </a:gs>
            <a:gs pos="91000">
              <a:srgbClr val="DFD1A7"/>
            </a:gs>
            <a:gs pos="100000">
              <a:srgbClr val="CEB888"/>
            </a:gs>
          </a:gsLst>
          <a:lin ang="135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C1C242-EE75-C1A7-2662-F8A51C5A0923}"/>
              </a:ext>
            </a:extLst>
          </p:cNvPr>
          <p:cNvSpPr/>
          <p:nvPr userDrawn="1"/>
        </p:nvSpPr>
        <p:spPr>
          <a:xfrm>
            <a:off x="0" y="0"/>
            <a:ext cx="12192000" cy="6858000"/>
          </a:xfrm>
          <a:prstGeom prst="rect">
            <a:avLst/>
          </a:prstGeom>
          <a:gradFill flip="none" rotWithShape="1">
            <a:gsLst>
              <a:gs pos="0">
                <a:schemeClr val="bg1"/>
              </a:gs>
              <a:gs pos="91000">
                <a:srgbClr val="DFD1A7"/>
              </a:gs>
              <a:gs pos="100000">
                <a:srgbClr val="CEB888"/>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text on a black background&#10;&#10;Description automatically generated">
            <a:extLst>
              <a:ext uri="{FF2B5EF4-FFF2-40B4-BE49-F238E27FC236}">
                <a16:creationId xmlns:a16="http://schemas.microsoft.com/office/drawing/2014/main" id="{313B2CA8-94B1-52AA-2659-9B38BED93F38}"/>
              </a:ext>
            </a:extLst>
          </p:cNvPr>
          <p:cNvPicPr>
            <a:picLocks noChangeAspect="1"/>
          </p:cNvPicPr>
          <p:nvPr userDrawn="1"/>
        </p:nvPicPr>
        <p:blipFill>
          <a:blip r:embed="rId2">
            <a:alphaModFix amt="34000"/>
          </a:blip>
          <a:stretch>
            <a:fillRect/>
          </a:stretch>
        </p:blipFill>
        <p:spPr>
          <a:xfrm>
            <a:off x="7735983" y="4182269"/>
            <a:ext cx="4766012" cy="2849123"/>
          </a:xfrm>
          <a:prstGeom prst="rect">
            <a:avLst/>
          </a:prstGeom>
        </p:spPr>
      </p:pic>
      <p:sp>
        <p:nvSpPr>
          <p:cNvPr id="2" name="Title 1">
            <a:extLst>
              <a:ext uri="{FF2B5EF4-FFF2-40B4-BE49-F238E27FC236}">
                <a16:creationId xmlns:a16="http://schemas.microsoft.com/office/drawing/2014/main" id="{3A267243-2BE0-4B31-2990-E840893E8B1F}"/>
              </a:ext>
            </a:extLst>
          </p:cNvPr>
          <p:cNvSpPr>
            <a:spLocks noGrp="1"/>
          </p:cNvSpPr>
          <p:nvPr>
            <p:ph type="ctrTitle"/>
          </p:nvPr>
        </p:nvSpPr>
        <p:spPr>
          <a:xfrm>
            <a:off x="1523999" y="1122363"/>
            <a:ext cx="10144539" cy="2387600"/>
          </a:xfrm>
        </p:spPr>
        <p:txBody>
          <a:bodyPr anchor="b">
            <a:normAutofit/>
          </a:bodyPr>
          <a:lstStyle>
            <a:lvl1pPr algn="l">
              <a:defRPr sz="4000" b="1"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240006E-EAFB-740D-74AB-3CFF051591C9}"/>
              </a:ext>
            </a:extLst>
          </p:cNvPr>
          <p:cNvSpPr>
            <a:spLocks noGrp="1"/>
          </p:cNvSpPr>
          <p:nvPr>
            <p:ph type="subTitle" idx="1"/>
          </p:nvPr>
        </p:nvSpPr>
        <p:spPr>
          <a:xfrm>
            <a:off x="1523999" y="3602038"/>
            <a:ext cx="10144539" cy="1655762"/>
          </a:xfrm>
        </p:spPr>
        <p:txBody>
          <a:bodyPr/>
          <a:lstStyle>
            <a:lvl1pPr marL="0" indent="0" algn="l">
              <a:buNone/>
              <a:defRPr sz="2400">
                <a:solidFill>
                  <a:srgbClr val="782F4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069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010D-FA92-2931-2286-564FB485EFC6}"/>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132852B-4F5B-0F0F-65CA-EB8D229E6B5A}"/>
              </a:ext>
            </a:extLst>
          </p:cNvPr>
          <p:cNvSpPr>
            <a:spLocks noGrp="1"/>
          </p:cNvSpPr>
          <p:nvPr>
            <p:ph idx="1"/>
          </p:nvPr>
        </p:nvSpPr>
        <p:spPr/>
        <p:txBody>
          <a:bodyPr/>
          <a:lstStyle>
            <a:lvl1pPr>
              <a:defRPr sz="2800">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37D4E52-1986-2E2A-7665-F6DE4EB84436}"/>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1/15/2026</a:t>
            </a:fld>
            <a:endParaRPr lang="en-US" dirty="0"/>
          </a:p>
        </p:txBody>
      </p:sp>
      <p:sp>
        <p:nvSpPr>
          <p:cNvPr id="8" name="Footer Placeholder 4">
            <a:extLst>
              <a:ext uri="{FF2B5EF4-FFF2-40B4-BE49-F238E27FC236}">
                <a16:creationId xmlns:a16="http://schemas.microsoft.com/office/drawing/2014/main" id="{97567302-78A6-1ACF-C3DA-588E6F92C8CE}"/>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9" name="Slide Number Placeholder 5">
            <a:extLst>
              <a:ext uri="{FF2B5EF4-FFF2-40B4-BE49-F238E27FC236}">
                <a16:creationId xmlns:a16="http://schemas.microsoft.com/office/drawing/2014/main" id="{FDC7ABFE-9C79-BE9C-7443-22AA1E8C3B4B}"/>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303188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B925-0482-95B3-C31D-F00D0B35B573}"/>
              </a:ext>
            </a:extLst>
          </p:cNvPr>
          <p:cNvSpPr>
            <a:spLocks noGrp="1"/>
          </p:cNvSpPr>
          <p:nvPr>
            <p:ph type="title"/>
          </p:nvPr>
        </p:nvSpPr>
        <p:spPr>
          <a:xfrm>
            <a:off x="1480928" y="1709738"/>
            <a:ext cx="9866522" cy="2852737"/>
          </a:xfrm>
        </p:spPr>
        <p:txBody>
          <a:bodyPr anchor="b">
            <a:normAutofit/>
          </a:bodyPr>
          <a:lstStyle>
            <a:lvl1pPr>
              <a:defRPr sz="2800"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B1A0817-AF82-C20D-3857-AAFC1D2E59B7}"/>
              </a:ext>
            </a:extLst>
          </p:cNvPr>
          <p:cNvSpPr>
            <a:spLocks noGrp="1"/>
          </p:cNvSpPr>
          <p:nvPr>
            <p:ph type="body" idx="1"/>
          </p:nvPr>
        </p:nvSpPr>
        <p:spPr>
          <a:xfrm>
            <a:off x="1480928" y="4589463"/>
            <a:ext cx="9866522" cy="1500187"/>
          </a:xfrm>
        </p:spPr>
        <p:txBody>
          <a:bodyPr/>
          <a:lstStyle>
            <a:lvl1pPr marL="0" indent="0">
              <a:buNone/>
              <a:defRPr sz="24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59369-E4C5-A440-5DCA-0D99B1782D7A}"/>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1/15/2026</a:t>
            </a:fld>
            <a:endParaRPr lang="en-US" dirty="0"/>
          </a:p>
        </p:txBody>
      </p:sp>
      <p:sp>
        <p:nvSpPr>
          <p:cNvPr id="5" name="Footer Placeholder 4">
            <a:extLst>
              <a:ext uri="{FF2B5EF4-FFF2-40B4-BE49-F238E27FC236}">
                <a16:creationId xmlns:a16="http://schemas.microsoft.com/office/drawing/2014/main" id="{206545A0-1622-3045-1A4E-FD4E17E6C678}"/>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6" name="Slide Number Placeholder 5">
            <a:extLst>
              <a:ext uri="{FF2B5EF4-FFF2-40B4-BE49-F238E27FC236}">
                <a16:creationId xmlns:a16="http://schemas.microsoft.com/office/drawing/2014/main" id="{1AA8D50B-01A6-341A-56FD-3E7B1319A649}"/>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126585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B26-4877-8313-13A2-D3AE4D9B4740}"/>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C4063D3-9615-0593-184D-B3812AA7B570}"/>
              </a:ext>
            </a:extLst>
          </p:cNvPr>
          <p:cNvSpPr>
            <a:spLocks noGrp="1"/>
          </p:cNvSpPr>
          <p:nvPr>
            <p:ph sz="half" idx="1"/>
          </p:nvPr>
        </p:nvSpPr>
        <p:spPr>
          <a:xfrm>
            <a:off x="1480928" y="1143000"/>
            <a:ext cx="4538872" cy="503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25B65D7-15FE-BCB1-DEF6-4D33F3A23507}"/>
              </a:ext>
            </a:extLst>
          </p:cNvPr>
          <p:cNvSpPr>
            <a:spLocks noGrp="1"/>
          </p:cNvSpPr>
          <p:nvPr>
            <p:ph sz="half" idx="2"/>
          </p:nvPr>
        </p:nvSpPr>
        <p:spPr>
          <a:xfrm>
            <a:off x="6814928" y="1143000"/>
            <a:ext cx="4538872" cy="503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4882D104-2A95-5924-433D-E8E57529529F}"/>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1/15/2026</a:t>
            </a:fld>
            <a:endParaRPr lang="en-US" dirty="0"/>
          </a:p>
        </p:txBody>
      </p:sp>
      <p:sp>
        <p:nvSpPr>
          <p:cNvPr id="9" name="Footer Placeholder 4">
            <a:extLst>
              <a:ext uri="{FF2B5EF4-FFF2-40B4-BE49-F238E27FC236}">
                <a16:creationId xmlns:a16="http://schemas.microsoft.com/office/drawing/2014/main" id="{D9C5F295-886B-81C8-404F-25E83901B4BA}"/>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10" name="Slide Number Placeholder 5">
            <a:extLst>
              <a:ext uri="{FF2B5EF4-FFF2-40B4-BE49-F238E27FC236}">
                <a16:creationId xmlns:a16="http://schemas.microsoft.com/office/drawing/2014/main" id="{15B26BED-E373-EC5F-B5B5-80B9838CE135}"/>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63936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33C1-282B-0618-8937-F930317E5141}"/>
              </a:ext>
            </a:extLst>
          </p:cNvPr>
          <p:cNvSpPr>
            <a:spLocks noGrp="1"/>
          </p:cNvSpPr>
          <p:nvPr>
            <p:ph type="title"/>
          </p:nvPr>
        </p:nvSpPr>
        <p:spPr>
          <a:xfrm>
            <a:off x="1480928" y="365125"/>
            <a:ext cx="9874460" cy="498475"/>
          </a:xfrm>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987A994-7C74-5EDE-55F7-F8E593E9BD55}"/>
              </a:ext>
            </a:extLst>
          </p:cNvPr>
          <p:cNvSpPr>
            <a:spLocks noGrp="1"/>
          </p:cNvSpPr>
          <p:nvPr>
            <p:ph type="body" idx="1"/>
          </p:nvPr>
        </p:nvSpPr>
        <p:spPr>
          <a:xfrm>
            <a:off x="1480928" y="1071563"/>
            <a:ext cx="45166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EDA84AE-408E-F1DA-A6CD-07BB5C91CE2F}"/>
              </a:ext>
            </a:extLst>
          </p:cNvPr>
          <p:cNvSpPr>
            <a:spLocks noGrp="1"/>
          </p:cNvSpPr>
          <p:nvPr>
            <p:ph sz="half" idx="2"/>
          </p:nvPr>
        </p:nvSpPr>
        <p:spPr>
          <a:xfrm>
            <a:off x="1480928" y="1895474"/>
            <a:ext cx="4516647" cy="4137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AEE475C-A52D-9B4F-6E81-1F617D9C9268}"/>
              </a:ext>
            </a:extLst>
          </p:cNvPr>
          <p:cNvSpPr>
            <a:spLocks noGrp="1"/>
          </p:cNvSpPr>
          <p:nvPr>
            <p:ph type="body" sz="quarter" idx="3"/>
          </p:nvPr>
        </p:nvSpPr>
        <p:spPr>
          <a:xfrm>
            <a:off x="6816496" y="1071563"/>
            <a:ext cx="45388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E50E86-0F53-996C-BD38-0A61D2A979CE}"/>
              </a:ext>
            </a:extLst>
          </p:cNvPr>
          <p:cNvSpPr>
            <a:spLocks noGrp="1"/>
          </p:cNvSpPr>
          <p:nvPr>
            <p:ph sz="quarter" idx="4"/>
          </p:nvPr>
        </p:nvSpPr>
        <p:spPr>
          <a:xfrm>
            <a:off x="6816496" y="1895474"/>
            <a:ext cx="4538891" cy="4137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B1A338A9-2379-8EBF-C610-5BDD5FAB8F8B}"/>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1/15/2026</a:t>
            </a:fld>
            <a:endParaRPr lang="en-US" dirty="0"/>
          </a:p>
        </p:txBody>
      </p:sp>
      <p:sp>
        <p:nvSpPr>
          <p:cNvPr id="11" name="Footer Placeholder 4">
            <a:extLst>
              <a:ext uri="{FF2B5EF4-FFF2-40B4-BE49-F238E27FC236}">
                <a16:creationId xmlns:a16="http://schemas.microsoft.com/office/drawing/2014/main" id="{FC62A026-170B-EFCB-F771-08006265EBB1}"/>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12" name="Slide Number Placeholder 5">
            <a:extLst>
              <a:ext uri="{FF2B5EF4-FFF2-40B4-BE49-F238E27FC236}">
                <a16:creationId xmlns:a16="http://schemas.microsoft.com/office/drawing/2014/main" id="{A9BBC265-2538-E212-9851-B7519887A37C}"/>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310999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AFAC-8754-E46E-707F-D89DC1FF5500}"/>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6" name="Date Placeholder 3">
            <a:extLst>
              <a:ext uri="{FF2B5EF4-FFF2-40B4-BE49-F238E27FC236}">
                <a16:creationId xmlns:a16="http://schemas.microsoft.com/office/drawing/2014/main" id="{AD2E9603-C7E1-B29A-ED52-29CAD00816C5}"/>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1/15/2026</a:t>
            </a:fld>
            <a:endParaRPr lang="en-US" dirty="0"/>
          </a:p>
        </p:txBody>
      </p:sp>
      <p:sp>
        <p:nvSpPr>
          <p:cNvPr id="7" name="Footer Placeholder 4">
            <a:extLst>
              <a:ext uri="{FF2B5EF4-FFF2-40B4-BE49-F238E27FC236}">
                <a16:creationId xmlns:a16="http://schemas.microsoft.com/office/drawing/2014/main" id="{0DB8AA87-51B4-7126-2963-A25D193DF305}"/>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8" name="Slide Number Placeholder 5">
            <a:extLst>
              <a:ext uri="{FF2B5EF4-FFF2-40B4-BE49-F238E27FC236}">
                <a16:creationId xmlns:a16="http://schemas.microsoft.com/office/drawing/2014/main" id="{06410627-909B-D8A0-B200-CB9705EDA2D6}"/>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142315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782F4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02ACDF-3069-BE04-038D-4E8293500522}"/>
              </a:ext>
            </a:extLst>
          </p:cNvPr>
          <p:cNvSpPr/>
          <p:nvPr/>
        </p:nvSpPr>
        <p:spPr>
          <a:xfrm>
            <a:off x="0" y="5990660"/>
            <a:ext cx="12192000" cy="788504"/>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and black logo&#10;&#10;Description automatically generated">
            <a:extLst>
              <a:ext uri="{FF2B5EF4-FFF2-40B4-BE49-F238E27FC236}">
                <a16:creationId xmlns:a16="http://schemas.microsoft.com/office/drawing/2014/main" id="{ABCF6967-A3D4-486F-A58A-CFE6758C4A46}"/>
              </a:ext>
            </a:extLst>
          </p:cNvPr>
          <p:cNvPicPr>
            <a:picLocks noChangeAspect="1"/>
          </p:cNvPicPr>
          <p:nvPr/>
        </p:nvPicPr>
        <p:blipFill>
          <a:blip r:embed="rId2"/>
          <a:stretch>
            <a:fillRect/>
          </a:stretch>
        </p:blipFill>
        <p:spPr>
          <a:xfrm>
            <a:off x="2947528" y="1773556"/>
            <a:ext cx="5530550" cy="3310888"/>
          </a:xfrm>
          <a:prstGeom prst="rect">
            <a:avLst/>
          </a:prstGeom>
        </p:spPr>
      </p:pic>
      <p:sp>
        <p:nvSpPr>
          <p:cNvPr id="3" name="Rectangle 2">
            <a:extLst>
              <a:ext uri="{FF2B5EF4-FFF2-40B4-BE49-F238E27FC236}">
                <a16:creationId xmlns:a16="http://schemas.microsoft.com/office/drawing/2014/main" id="{BE2EF77E-A856-553E-921D-A7E9ECF56EF3}"/>
              </a:ext>
            </a:extLst>
          </p:cNvPr>
          <p:cNvSpPr/>
          <p:nvPr userDrawn="1"/>
        </p:nvSpPr>
        <p:spPr>
          <a:xfrm>
            <a:off x="0" y="5990660"/>
            <a:ext cx="12192000" cy="788504"/>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and black logo&#10;&#10;Description automatically generated">
            <a:extLst>
              <a:ext uri="{FF2B5EF4-FFF2-40B4-BE49-F238E27FC236}">
                <a16:creationId xmlns:a16="http://schemas.microsoft.com/office/drawing/2014/main" id="{7512E4C5-5044-FC97-40C9-AE116AB915C2}"/>
              </a:ext>
            </a:extLst>
          </p:cNvPr>
          <p:cNvPicPr>
            <a:picLocks noChangeAspect="1"/>
          </p:cNvPicPr>
          <p:nvPr userDrawn="1"/>
        </p:nvPicPr>
        <p:blipFill>
          <a:blip r:embed="rId2"/>
          <a:stretch>
            <a:fillRect/>
          </a:stretch>
        </p:blipFill>
        <p:spPr>
          <a:xfrm>
            <a:off x="2947528" y="1773556"/>
            <a:ext cx="5530550" cy="3310888"/>
          </a:xfrm>
          <a:prstGeom prst="rect">
            <a:avLst/>
          </a:prstGeom>
        </p:spPr>
      </p:pic>
    </p:spTree>
    <p:extLst>
      <p:ext uri="{BB962C8B-B14F-4D97-AF65-F5344CB8AC3E}">
        <p14:creationId xmlns:p14="http://schemas.microsoft.com/office/powerpoint/2010/main" val="276122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9DAA4-FB62-3379-E6A0-BBFDF4E7F22A}"/>
              </a:ext>
            </a:extLst>
          </p:cNvPr>
          <p:cNvSpPr>
            <a:spLocks noGrp="1"/>
          </p:cNvSpPr>
          <p:nvPr>
            <p:ph type="title"/>
          </p:nvPr>
        </p:nvSpPr>
        <p:spPr>
          <a:xfrm>
            <a:off x="1480929" y="365125"/>
            <a:ext cx="10257183" cy="485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460248-33B5-3C00-FBC5-99C384C70EFE}"/>
              </a:ext>
            </a:extLst>
          </p:cNvPr>
          <p:cNvSpPr>
            <a:spLocks noGrp="1"/>
          </p:cNvSpPr>
          <p:nvPr>
            <p:ph type="body" idx="1"/>
          </p:nvPr>
        </p:nvSpPr>
        <p:spPr>
          <a:xfrm>
            <a:off x="1480929" y="1104900"/>
            <a:ext cx="10257183" cy="5072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5CC1A0C9-3A08-43FC-7C12-86A3DAAB03FC}"/>
              </a:ext>
            </a:extLst>
          </p:cNvPr>
          <p:cNvSpPr/>
          <p:nvPr/>
        </p:nvSpPr>
        <p:spPr>
          <a:xfrm>
            <a:off x="0" y="0"/>
            <a:ext cx="1033670" cy="6858000"/>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hite and black logo&#10;&#10;Description automatically generated">
            <a:extLst>
              <a:ext uri="{FF2B5EF4-FFF2-40B4-BE49-F238E27FC236}">
                <a16:creationId xmlns:a16="http://schemas.microsoft.com/office/drawing/2014/main" id="{24754A09-38A0-6814-A186-408090200A2F}"/>
              </a:ext>
            </a:extLst>
          </p:cNvPr>
          <p:cNvPicPr>
            <a:picLocks noChangeAspect="1"/>
          </p:cNvPicPr>
          <p:nvPr/>
        </p:nvPicPr>
        <p:blipFill>
          <a:blip r:embed="rId16"/>
          <a:stretch>
            <a:fillRect/>
          </a:stretch>
        </p:blipFill>
        <p:spPr>
          <a:xfrm>
            <a:off x="35363" y="6250677"/>
            <a:ext cx="962943" cy="576470"/>
          </a:xfrm>
          <a:prstGeom prst="rect">
            <a:avLst/>
          </a:prstGeom>
        </p:spPr>
      </p:pic>
      <p:sp>
        <p:nvSpPr>
          <p:cNvPr id="4" name="Rectangle 3">
            <a:extLst>
              <a:ext uri="{FF2B5EF4-FFF2-40B4-BE49-F238E27FC236}">
                <a16:creationId xmlns:a16="http://schemas.microsoft.com/office/drawing/2014/main" id="{11817B5C-848C-EEF1-5255-817A149676AF}"/>
              </a:ext>
            </a:extLst>
          </p:cNvPr>
          <p:cNvSpPr/>
          <p:nvPr userDrawn="1"/>
        </p:nvSpPr>
        <p:spPr>
          <a:xfrm>
            <a:off x="0" y="0"/>
            <a:ext cx="1033670" cy="6858000"/>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and black logo&#10;&#10;Description automatically generated">
            <a:extLst>
              <a:ext uri="{FF2B5EF4-FFF2-40B4-BE49-F238E27FC236}">
                <a16:creationId xmlns:a16="http://schemas.microsoft.com/office/drawing/2014/main" id="{82A393F0-6017-D783-4C77-6B8947944E14}"/>
              </a:ext>
            </a:extLst>
          </p:cNvPr>
          <p:cNvPicPr>
            <a:picLocks noChangeAspect="1"/>
          </p:cNvPicPr>
          <p:nvPr userDrawn="1"/>
        </p:nvPicPr>
        <p:blipFill>
          <a:blip r:embed="rId16"/>
          <a:stretch>
            <a:fillRect/>
          </a:stretch>
        </p:blipFill>
        <p:spPr>
          <a:xfrm>
            <a:off x="35363" y="6250677"/>
            <a:ext cx="962943" cy="576470"/>
          </a:xfrm>
          <a:prstGeom prst="rect">
            <a:avLst/>
          </a:prstGeom>
        </p:spPr>
      </p:pic>
    </p:spTree>
    <p:extLst>
      <p:ext uri="{BB962C8B-B14F-4D97-AF65-F5344CB8AC3E}">
        <p14:creationId xmlns:p14="http://schemas.microsoft.com/office/powerpoint/2010/main" val="109592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59" r:id="rId14"/>
  </p:sldLayoutIdLst>
  <p:txStyles>
    <p:titleStyle>
      <a:lvl1pPr algn="l" defTabSz="914400" rtl="0" eaLnBrk="1" latinLnBrk="0" hangingPunct="1">
        <a:lnSpc>
          <a:spcPct val="90000"/>
        </a:lnSpc>
        <a:spcBef>
          <a:spcPct val="0"/>
        </a:spcBef>
        <a:buNone/>
        <a:defRPr sz="3200" b="1" i="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dgtlinfra.com/what-is-a-cell-tower-how-wor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mdpi.com/2079-9292/13/5/88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researchgate.net/figure/The-overall-IoT-network-environment-in-5G-network_fig1_344091120"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dgtlinfra.com/how-much-does-it-cost-to-build-a-cell-tower/"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44A8-B166-3E1D-047A-6DC9A6F4853E}"/>
              </a:ext>
            </a:extLst>
          </p:cNvPr>
          <p:cNvSpPr>
            <a:spLocks noGrp="1"/>
          </p:cNvSpPr>
          <p:nvPr>
            <p:ph type="ctrTitle"/>
          </p:nvPr>
        </p:nvSpPr>
        <p:spPr/>
        <p:txBody>
          <a:bodyPr/>
          <a:lstStyle/>
          <a:p>
            <a:r>
              <a:rPr lang="en-US" dirty="0">
                <a:latin typeface="Open Sans SemiBold" panose="020F0502020204030204" pitchFamily="34" charset="0"/>
                <a:ea typeface="Open Sans SemiBold" panose="020F0502020204030204" pitchFamily="34" charset="0"/>
                <a:cs typeface="Open Sans SemiBold" panose="020F0502020204030204" pitchFamily="34" charset="0"/>
              </a:rPr>
              <a:t>5G Framework</a:t>
            </a:r>
          </a:p>
        </p:txBody>
      </p:sp>
      <p:sp>
        <p:nvSpPr>
          <p:cNvPr id="3" name="Subtitle 2">
            <a:extLst>
              <a:ext uri="{FF2B5EF4-FFF2-40B4-BE49-F238E27FC236}">
                <a16:creationId xmlns:a16="http://schemas.microsoft.com/office/drawing/2014/main" id="{C80A2C13-8566-34BA-536E-E345CDB5171C}"/>
              </a:ext>
            </a:extLst>
          </p:cNvPr>
          <p:cNvSpPr>
            <a:spLocks noGrp="1"/>
          </p:cNvSpPr>
          <p:nvPr>
            <p:ph type="subTitle" idx="1"/>
          </p:nvPr>
        </p:nvSpPr>
        <p:spPr/>
        <p:txBody>
          <a:bodyPr/>
          <a:lstStyle/>
          <a:p>
            <a:r>
              <a:rPr lang="en-US" dirty="0">
                <a:latin typeface="Open Sans" panose="020F0502020204030204" pitchFamily="34" charset="0"/>
                <a:ea typeface="Open Sans" panose="020F0502020204030204" pitchFamily="34" charset="0"/>
                <a:cs typeface="Open Sans" panose="020F0502020204030204" pitchFamily="34" charset="0"/>
              </a:rPr>
              <a:t>Presenter: Zhuoyuan Liu</a:t>
            </a:r>
          </a:p>
          <a:p>
            <a:r>
              <a:rPr lang="en-US" dirty="0">
                <a:latin typeface="Open Sans" panose="020F0502020204030204" pitchFamily="34" charset="0"/>
                <a:ea typeface="Open Sans" panose="020F0502020204030204" pitchFamily="34" charset="0"/>
                <a:cs typeface="Open Sans" panose="020F0502020204030204" pitchFamily="34" charset="0"/>
              </a:rPr>
              <a:t>Supervisor: Xin Liu</a:t>
            </a:r>
          </a:p>
        </p:txBody>
      </p:sp>
    </p:spTree>
    <p:extLst>
      <p:ext uri="{BB962C8B-B14F-4D97-AF65-F5344CB8AC3E}">
        <p14:creationId xmlns:p14="http://schemas.microsoft.com/office/powerpoint/2010/main" val="232724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8319573-660A-DF0C-11B5-390D3DE2C794}"/>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Fundamental Problems – How does 5G works?</a:t>
            </a:r>
          </a:p>
        </p:txBody>
      </p:sp>
      <p:sp>
        <p:nvSpPr>
          <p:cNvPr id="9" name="Content Placeholder 2">
            <a:extLst>
              <a:ext uri="{FF2B5EF4-FFF2-40B4-BE49-F238E27FC236}">
                <a16:creationId xmlns:a16="http://schemas.microsoft.com/office/drawing/2014/main" id="{C86B12F4-9ABB-E71E-1EA1-6292B3F63C0A}"/>
              </a:ext>
            </a:extLst>
          </p:cNvPr>
          <p:cNvSpPr>
            <a:spLocks noGrp="1"/>
          </p:cNvSpPr>
          <p:nvPr/>
        </p:nvSpPr>
        <p:spPr>
          <a:xfrm>
            <a:off x="838200" y="19835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can a cellphone join a network (finding which cell it is in, notifying the base station)?</a:t>
            </a:r>
          </a:p>
          <a:p>
            <a:r>
              <a:rPr lang="en-US" dirty="0"/>
              <a:t>How can a cellphone make a phone call (the phone initiates the data transfer)?</a:t>
            </a:r>
          </a:p>
          <a:p>
            <a:r>
              <a:rPr lang="en-US" dirty="0"/>
              <a:t>How can a cellphone be called (the base station initiates the data transfer)? </a:t>
            </a:r>
          </a:p>
          <a:p>
            <a:r>
              <a:rPr lang="en-US" dirty="0"/>
              <a:t>How can a cellphone receive continuous service even when moving (handover)?</a:t>
            </a:r>
          </a:p>
          <a:p>
            <a:r>
              <a:rPr lang="en-US" dirty="0"/>
              <a:t>How to plan the network optimally to cover the area?</a:t>
            </a:r>
          </a:p>
          <a:p>
            <a:endParaRPr lang="en-US" dirty="0"/>
          </a:p>
        </p:txBody>
      </p:sp>
    </p:spTree>
    <p:extLst>
      <p:ext uri="{BB962C8B-B14F-4D97-AF65-F5344CB8AC3E}">
        <p14:creationId xmlns:p14="http://schemas.microsoft.com/office/powerpoint/2010/main" val="369991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EAFF73-DC6D-83DE-30CD-C156D875FCE8}"/>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5G Basics -- Terms</a:t>
            </a:r>
          </a:p>
        </p:txBody>
      </p:sp>
      <p:sp>
        <p:nvSpPr>
          <p:cNvPr id="5" name="Content Placeholder 2">
            <a:extLst>
              <a:ext uri="{FF2B5EF4-FFF2-40B4-BE49-F238E27FC236}">
                <a16:creationId xmlns:a16="http://schemas.microsoft.com/office/drawing/2014/main" id="{54BE5F70-64D0-DA64-3D4A-242BC16BD016}"/>
              </a:ext>
            </a:extLst>
          </p:cNvPr>
          <p:cNvSpPr>
            <a:spLocks noGrp="1"/>
          </p:cNvSpPr>
          <p:nvPr/>
        </p:nvSpPr>
        <p:spPr>
          <a:xfrm>
            <a:off x="838200" y="19835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Base station: called </a:t>
            </a:r>
            <a:r>
              <a:rPr lang="en-US" dirty="0" err="1"/>
              <a:t>gNodeB</a:t>
            </a:r>
            <a:endParaRPr lang="en-US" dirty="0"/>
          </a:p>
          <a:p>
            <a:r>
              <a:rPr lang="en-US" dirty="0"/>
              <a:t>User device: called UE</a:t>
            </a:r>
          </a:p>
          <a:p>
            <a:r>
              <a:rPr lang="en-US" dirty="0" err="1"/>
              <a:t>gNB</a:t>
            </a:r>
            <a:r>
              <a:rPr lang="en-US" dirty="0"/>
              <a:t> may connect to each other with an interface named X2; </a:t>
            </a:r>
            <a:r>
              <a:rPr lang="en-US" dirty="0" err="1"/>
              <a:t>gNB</a:t>
            </a:r>
            <a:r>
              <a:rPr lang="en-US" dirty="0"/>
              <a:t> may connect to the Evolved Packet Core (EPC) with an interface called X1 </a:t>
            </a:r>
          </a:p>
          <a:p>
            <a:endParaRPr lang="en-US" dirty="0"/>
          </a:p>
        </p:txBody>
      </p:sp>
    </p:spTree>
    <p:extLst>
      <p:ext uri="{BB962C8B-B14F-4D97-AF65-F5344CB8AC3E}">
        <p14:creationId xmlns:p14="http://schemas.microsoft.com/office/powerpoint/2010/main" val="425721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59401F-073A-3FDE-23B3-6D7A3BA53915}"/>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5G Basics -- Joining an LTE network</a:t>
            </a:r>
          </a:p>
        </p:txBody>
      </p:sp>
      <p:sp>
        <p:nvSpPr>
          <p:cNvPr id="7" name="Content Placeholder 2">
            <a:extLst>
              <a:ext uri="{FF2B5EF4-FFF2-40B4-BE49-F238E27FC236}">
                <a16:creationId xmlns:a16="http://schemas.microsoft.com/office/drawing/2014/main" id="{8E90EBBF-1C31-CA03-33D1-1506B904D151}"/>
              </a:ext>
            </a:extLst>
          </p:cNvPr>
          <p:cNvSpPr>
            <a:spLocks noGrp="1"/>
          </p:cNvSpPr>
          <p:nvPr/>
        </p:nvSpPr>
        <p:spPr>
          <a:xfrm>
            <a:off x="838200" y="19835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level description:</a:t>
            </a:r>
          </a:p>
          <a:p>
            <a:pPr marL="914400" lvl="1" indent="-457200">
              <a:buFont typeface="+mj-lt"/>
              <a:buAutoNum type="arabicPeriod"/>
            </a:pPr>
            <a:r>
              <a:rPr lang="en-US" dirty="0"/>
              <a:t>The UE receives the broadcast signals from neighboring </a:t>
            </a:r>
            <a:r>
              <a:rPr lang="en-US" dirty="0" err="1"/>
              <a:t>gNBs</a:t>
            </a:r>
            <a:r>
              <a:rPr lang="en-US" dirty="0"/>
              <a:t> and finds the one with the strongest signal. </a:t>
            </a:r>
          </a:p>
          <a:p>
            <a:pPr marL="914400" lvl="1" indent="-457200">
              <a:buFont typeface="+mj-lt"/>
              <a:buAutoNum type="arabicPeriod"/>
            </a:pPr>
            <a:r>
              <a:rPr lang="en-US" dirty="0"/>
              <a:t>The UE sends connection request with the help of a random access channel to the selected </a:t>
            </a:r>
            <a:r>
              <a:rPr lang="en-US" dirty="0" err="1"/>
              <a:t>gNB</a:t>
            </a:r>
            <a:r>
              <a:rPr lang="en-US" dirty="0"/>
              <a:t>, which may accept the request.  </a:t>
            </a:r>
          </a:p>
        </p:txBody>
      </p:sp>
    </p:spTree>
    <p:extLst>
      <p:ext uri="{BB962C8B-B14F-4D97-AF65-F5344CB8AC3E}">
        <p14:creationId xmlns:p14="http://schemas.microsoft.com/office/powerpoint/2010/main" val="276466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39771A-5F2D-D683-57D1-45DE7A190E4F}"/>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5G Basics -- Initiating data transfer from a cellphone</a:t>
            </a:r>
          </a:p>
        </p:txBody>
      </p:sp>
      <p:sp>
        <p:nvSpPr>
          <p:cNvPr id="5" name="Content Placeholder 2">
            <a:extLst>
              <a:ext uri="{FF2B5EF4-FFF2-40B4-BE49-F238E27FC236}">
                <a16:creationId xmlns:a16="http://schemas.microsoft.com/office/drawing/2014/main" id="{A3B5990A-8184-B364-DF55-9BB71AD4499E}"/>
              </a:ext>
            </a:extLst>
          </p:cNvPr>
          <p:cNvSpPr>
            <a:spLocks noGrp="1"/>
          </p:cNvSpPr>
          <p:nvPr/>
        </p:nvSpPr>
        <p:spPr>
          <a:xfrm>
            <a:off x="838200" y="19835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level description:</a:t>
            </a:r>
          </a:p>
          <a:p>
            <a:pPr lvl="1"/>
            <a:r>
              <a:rPr lang="en-US" dirty="0"/>
              <a:t>LTE has an uplink channel for random access. A UE can inform the </a:t>
            </a:r>
            <a:r>
              <a:rPr lang="en-US" dirty="0" err="1"/>
              <a:t>gNB</a:t>
            </a:r>
            <a:r>
              <a:rPr lang="en-US" dirty="0"/>
              <a:t> by following the random access protocol and request resources for data transfer</a:t>
            </a:r>
          </a:p>
          <a:p>
            <a:pPr lvl="1"/>
            <a:endParaRPr lang="en-US" dirty="0"/>
          </a:p>
        </p:txBody>
      </p:sp>
    </p:spTree>
    <p:extLst>
      <p:ext uri="{BB962C8B-B14F-4D97-AF65-F5344CB8AC3E}">
        <p14:creationId xmlns:p14="http://schemas.microsoft.com/office/powerpoint/2010/main" val="272439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9B7208-682F-5F93-1193-71F93BEA2F2C}"/>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5G Basics -- Finding a UE</a:t>
            </a:r>
          </a:p>
        </p:txBody>
      </p:sp>
      <p:sp>
        <p:nvSpPr>
          <p:cNvPr id="5" name="Content Placeholder 2">
            <a:extLst>
              <a:ext uri="{FF2B5EF4-FFF2-40B4-BE49-F238E27FC236}">
                <a16:creationId xmlns:a16="http://schemas.microsoft.com/office/drawing/2014/main" id="{4236D5DB-587C-663B-5F28-E82D736A4019}"/>
              </a:ext>
            </a:extLst>
          </p:cNvPr>
          <p:cNvSpPr>
            <a:spLocks noGrp="1"/>
          </p:cNvSpPr>
          <p:nvPr/>
        </p:nvSpPr>
        <p:spPr>
          <a:xfrm>
            <a:off x="838200" y="19835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level description:</a:t>
            </a:r>
          </a:p>
          <a:p>
            <a:pPr lvl="1"/>
            <a:r>
              <a:rPr lang="en-US" dirty="0"/>
              <a:t>The </a:t>
            </a:r>
            <a:r>
              <a:rPr lang="en-US" dirty="0" err="1"/>
              <a:t>gNB</a:t>
            </a:r>
            <a:r>
              <a:rPr lang="en-US" dirty="0"/>
              <a:t> keep records of the UEs associated with it. If there are data destined to this UE from the backbone network, the </a:t>
            </a:r>
            <a:r>
              <a:rPr lang="en-US" dirty="0" err="1"/>
              <a:t>gNB</a:t>
            </a:r>
            <a:r>
              <a:rPr lang="en-US" dirty="0"/>
              <a:t> will send a signal to notify this UE </a:t>
            </a:r>
          </a:p>
        </p:txBody>
      </p:sp>
    </p:spTree>
    <p:extLst>
      <p:ext uri="{BB962C8B-B14F-4D97-AF65-F5344CB8AC3E}">
        <p14:creationId xmlns:p14="http://schemas.microsoft.com/office/powerpoint/2010/main" val="101019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5AA3-B10E-C3DE-B782-F368D03D01A5}"/>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5G Basics -- Handover in 5G</a:t>
            </a:r>
          </a:p>
        </p:txBody>
      </p:sp>
      <p:sp>
        <p:nvSpPr>
          <p:cNvPr id="5" name="Content Placeholder 2">
            <a:extLst>
              <a:ext uri="{FF2B5EF4-FFF2-40B4-BE49-F238E27FC236}">
                <a16:creationId xmlns:a16="http://schemas.microsoft.com/office/drawing/2014/main" id="{46C49028-C2CF-0EE3-4E1B-1FF39856F685}"/>
              </a:ext>
            </a:extLst>
          </p:cNvPr>
          <p:cNvSpPr>
            <a:spLocks noGrp="1"/>
          </p:cNvSpPr>
          <p:nvPr/>
        </p:nvSpPr>
        <p:spPr>
          <a:xfrm>
            <a:off x="838200" y="19835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level description:</a:t>
            </a:r>
          </a:p>
          <a:p>
            <a:pPr lvl="1"/>
            <a:r>
              <a:rPr lang="en-US" dirty="0"/>
              <a:t>The UE and </a:t>
            </a:r>
            <a:r>
              <a:rPr lang="en-US" dirty="0" err="1"/>
              <a:t>gNBs</a:t>
            </a:r>
            <a:r>
              <a:rPr lang="en-US" dirty="0"/>
              <a:t> constantly monitor the signal quality and will switch the UE to another </a:t>
            </a:r>
            <a:r>
              <a:rPr lang="en-US" dirty="0" err="1"/>
              <a:t>gNB</a:t>
            </a:r>
            <a:r>
              <a:rPr lang="en-US" dirty="0"/>
              <a:t> if it will receive better signal or achieve better network utilization</a:t>
            </a:r>
          </a:p>
        </p:txBody>
      </p:sp>
    </p:spTree>
    <p:extLst>
      <p:ext uri="{BB962C8B-B14F-4D97-AF65-F5344CB8AC3E}">
        <p14:creationId xmlns:p14="http://schemas.microsoft.com/office/powerpoint/2010/main" val="287022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B821-33E5-AF61-8FEC-2E1ED26B4225}"/>
              </a:ext>
            </a:extLst>
          </p:cNvPr>
          <p:cNvSpPr>
            <a:spLocks noGrp="1"/>
          </p:cNvSpPr>
          <p:nvPr>
            <p:ph type="ctrTitle"/>
          </p:nvPr>
        </p:nvSpPr>
        <p:spPr>
          <a:xfrm>
            <a:off x="1523999" y="291663"/>
            <a:ext cx="10144539" cy="811924"/>
          </a:xfrm>
        </p:spPr>
        <p:txBody>
          <a:bodyPr>
            <a:noAutofit/>
          </a:bodyPr>
          <a:lstStyle/>
          <a:p>
            <a:r>
              <a:rPr lang="en-US" sz="3600" dirty="0">
                <a:solidFill>
                  <a:srgbClr val="782F40"/>
                </a:solidFill>
                <a:latin typeface="Open Sans" panose="020B0606030504020204" pitchFamily="34" charset="0"/>
                <a:ea typeface="Open Sans" panose="020B0606030504020204" pitchFamily="34" charset="0"/>
                <a:cs typeface="Open Sans" panose="020B0606030504020204" pitchFamily="34" charset="0"/>
              </a:rPr>
              <a:t>Main service categories for 5G networks</a:t>
            </a:r>
          </a:p>
        </p:txBody>
      </p:sp>
      <p:sp>
        <p:nvSpPr>
          <p:cNvPr id="3" name="Subtitle 2">
            <a:extLst>
              <a:ext uri="{FF2B5EF4-FFF2-40B4-BE49-F238E27FC236}">
                <a16:creationId xmlns:a16="http://schemas.microsoft.com/office/drawing/2014/main" id="{4A53E446-A217-D851-66B8-B4454BEDF6B9}"/>
              </a:ext>
            </a:extLst>
          </p:cNvPr>
          <p:cNvSpPr>
            <a:spLocks noGrp="1"/>
          </p:cNvSpPr>
          <p:nvPr>
            <p:ph type="subTitle" idx="1"/>
          </p:nvPr>
        </p:nvSpPr>
        <p:spPr>
          <a:xfrm>
            <a:off x="1523999" y="1347951"/>
            <a:ext cx="10144539" cy="4627179"/>
          </a:xfrm>
        </p:spPr>
        <p:txBody>
          <a:bodyPr>
            <a:normAutofit lnSpcReduction="10000"/>
          </a:bodyPr>
          <a:lstStyle/>
          <a:p>
            <a:r>
              <a:rPr lang="en-US" dirty="0" err="1"/>
              <a:t>eMBB</a:t>
            </a:r>
            <a:r>
              <a:rPr lang="en-US" dirty="0"/>
              <a:t> </a:t>
            </a:r>
            <a:r>
              <a:rPr lang="en-US" b="1" dirty="0"/>
              <a:t>(Enhanced Mobile Broadband)</a:t>
            </a:r>
            <a:r>
              <a:rPr lang="en-US" dirty="0"/>
              <a:t>: </a:t>
            </a:r>
          </a:p>
          <a:p>
            <a:r>
              <a:rPr lang="en-US" dirty="0"/>
              <a:t>video streaming, AR/VR</a:t>
            </a:r>
          </a:p>
          <a:p>
            <a:endParaRPr lang="en-US" dirty="0"/>
          </a:p>
          <a:p>
            <a:r>
              <a:rPr lang="en-US" dirty="0"/>
              <a:t>URLLC </a:t>
            </a:r>
            <a:r>
              <a:rPr lang="en-US" b="1" dirty="0"/>
              <a:t>(Ultra-Reliable Low-Latency Communications)</a:t>
            </a:r>
            <a:r>
              <a:rPr lang="en-US" dirty="0"/>
              <a:t>:</a:t>
            </a:r>
          </a:p>
          <a:p>
            <a:r>
              <a:rPr lang="en-US" dirty="0"/>
              <a:t>remote surgery, autonomous cars (partially)</a:t>
            </a:r>
          </a:p>
          <a:p>
            <a:endParaRPr lang="en-US" dirty="0"/>
          </a:p>
          <a:p>
            <a:r>
              <a:rPr lang="en-US" altLang="zh-CN" dirty="0" err="1"/>
              <a:t>mMTC</a:t>
            </a:r>
            <a:r>
              <a:rPr lang="en-US" altLang="zh-CN" dirty="0"/>
              <a:t> </a:t>
            </a:r>
            <a:r>
              <a:rPr lang="en-US" b="1" dirty="0"/>
              <a:t>(massive Machine-Type Communications)</a:t>
            </a:r>
            <a:r>
              <a:rPr lang="en-US" altLang="zh-CN" dirty="0"/>
              <a:t>:</a:t>
            </a:r>
          </a:p>
          <a:p>
            <a:r>
              <a:rPr lang="en-US" dirty="0"/>
              <a:t>smart cities, sensors</a:t>
            </a:r>
          </a:p>
          <a:p>
            <a:endParaRPr lang="en-US" dirty="0"/>
          </a:p>
          <a:p>
            <a:r>
              <a:rPr lang="en-US" dirty="0"/>
              <a:t>These distinct requirements are met through network slicing, allowing tailored resource allocation for different services</a:t>
            </a:r>
          </a:p>
        </p:txBody>
      </p:sp>
    </p:spTree>
    <p:extLst>
      <p:ext uri="{BB962C8B-B14F-4D97-AF65-F5344CB8AC3E}">
        <p14:creationId xmlns:p14="http://schemas.microsoft.com/office/powerpoint/2010/main" val="167792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7F269-8EE6-1AF4-3607-0E562A671A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85620-B92C-E55D-C7D8-189048AB9B54}"/>
              </a:ext>
            </a:extLst>
          </p:cNvPr>
          <p:cNvSpPr>
            <a:spLocks noGrp="1"/>
          </p:cNvSpPr>
          <p:nvPr>
            <p:ph type="ctrTitle"/>
          </p:nvPr>
        </p:nvSpPr>
        <p:spPr>
          <a:xfrm>
            <a:off x="1523998" y="55563"/>
            <a:ext cx="10144539" cy="674687"/>
          </a:xfrm>
        </p:spPr>
        <p:txBody>
          <a:bodyPr/>
          <a:lstStyle/>
          <a:p>
            <a:r>
              <a:rPr lang="en-US" dirty="0"/>
              <a:t>Example: Voice/Video call (</a:t>
            </a:r>
            <a:r>
              <a:rPr lang="en-US" dirty="0" err="1"/>
              <a:t>eMBB</a:t>
            </a:r>
            <a:r>
              <a:rPr lang="en-US" dirty="0"/>
              <a:t>/URLLC)</a:t>
            </a:r>
          </a:p>
        </p:txBody>
      </p:sp>
      <p:sp>
        <p:nvSpPr>
          <p:cNvPr id="3" name="Subtitle 2">
            <a:extLst>
              <a:ext uri="{FF2B5EF4-FFF2-40B4-BE49-F238E27FC236}">
                <a16:creationId xmlns:a16="http://schemas.microsoft.com/office/drawing/2014/main" id="{D94C209C-7822-66BE-7E91-DF197CDC1041}"/>
              </a:ext>
            </a:extLst>
          </p:cNvPr>
          <p:cNvSpPr>
            <a:spLocks noGrp="1"/>
          </p:cNvSpPr>
          <p:nvPr>
            <p:ph type="subTitle" idx="1"/>
          </p:nvPr>
        </p:nvSpPr>
        <p:spPr>
          <a:xfrm>
            <a:off x="1523999" y="666750"/>
            <a:ext cx="10144539" cy="4591050"/>
          </a:xfrm>
        </p:spPr>
        <p:txBody>
          <a:bodyPr/>
          <a:lstStyle/>
          <a:p>
            <a:r>
              <a:rPr lang="en-US" sz="1800" b="1" dirty="0"/>
              <a:t>Steps</a:t>
            </a:r>
            <a:endParaRPr lang="en-US" sz="1800" dirty="0"/>
          </a:p>
          <a:p>
            <a:r>
              <a:rPr lang="en-US" sz="1800" dirty="0"/>
              <a:t>1. UE1 connects to gNodeB1</a:t>
            </a:r>
          </a:p>
          <a:p>
            <a:r>
              <a:rPr lang="en-US" sz="1800" dirty="0"/>
              <a:t>2. AMF (</a:t>
            </a:r>
            <a:r>
              <a:rPr lang="en-US" sz="1800" b="1" dirty="0"/>
              <a:t>Access and Mobility Management Function</a:t>
            </a:r>
            <a:r>
              <a:rPr lang="en-US" sz="1800" dirty="0"/>
              <a:t>) already authenticated device</a:t>
            </a:r>
          </a:p>
          <a:p>
            <a:r>
              <a:rPr lang="en-US" sz="1800" dirty="0"/>
              <a:t>3. SMF (</a:t>
            </a:r>
            <a:r>
              <a:rPr lang="en-US" sz="1800" b="1" dirty="0"/>
              <a:t>Session Management Function) </a:t>
            </a:r>
            <a:r>
              <a:rPr lang="en-US" sz="1800" dirty="0"/>
              <a:t>already set up session</a:t>
            </a:r>
          </a:p>
          <a:p>
            <a:r>
              <a:rPr lang="en-US" sz="1800" dirty="0"/>
              <a:t>4. Call begins: Radio signal from UE1 – </a:t>
            </a:r>
            <a:r>
              <a:rPr lang="en-US" altLang="zh-CN" sz="1800" dirty="0"/>
              <a:t>gNB1 – data center. </a:t>
            </a:r>
            <a:r>
              <a:rPr lang="en-US" sz="1800" dirty="0"/>
              <a:t>Voice/Video packets routed via UPF (at data center). UPF anchor mobility; Data center also relays/records/encrypts the data.</a:t>
            </a:r>
          </a:p>
          <a:p>
            <a:r>
              <a:rPr lang="en-US" sz="1800" dirty="0"/>
              <a:t>5. Voice/Video Packets forwarded to the gNB2 closest to the destined UE according to the IP (e.g. phone number, device IP). </a:t>
            </a:r>
            <a:r>
              <a:rPr lang="en-US" altLang="zh-CN" sz="1800" dirty="0"/>
              <a:t>Radio signal from gNB2 – UE2 </a:t>
            </a:r>
            <a:endParaRPr lang="en-US" sz="1800" dirty="0"/>
          </a:p>
          <a:p>
            <a:endParaRPr lang="en-US" dirty="0"/>
          </a:p>
        </p:txBody>
      </p:sp>
      <p:sp>
        <p:nvSpPr>
          <p:cNvPr id="4" name="AutoShape 2" descr="How Communication Structures Function Mobile Phone Call Sequence">
            <a:extLst>
              <a:ext uri="{FF2B5EF4-FFF2-40B4-BE49-F238E27FC236}">
                <a16:creationId xmlns:a16="http://schemas.microsoft.com/office/drawing/2014/main" id="{72C18345-C857-E0F7-953A-A7057406BB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a:extLst>
              <a:ext uri="{FF2B5EF4-FFF2-40B4-BE49-F238E27FC236}">
                <a16:creationId xmlns:a16="http://schemas.microsoft.com/office/drawing/2014/main" id="{871C3F6C-AE78-DECD-36A0-975CD0DE7A0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238655E0-D381-9EB4-0B19-A9A2DF5456FB}"/>
              </a:ext>
            </a:extLst>
          </p:cNvPr>
          <p:cNvPicPr>
            <a:picLocks noChangeAspect="1"/>
          </p:cNvPicPr>
          <p:nvPr/>
        </p:nvPicPr>
        <p:blipFill>
          <a:blip r:embed="rId3"/>
          <a:stretch>
            <a:fillRect/>
          </a:stretch>
        </p:blipFill>
        <p:spPr>
          <a:xfrm>
            <a:off x="1523997" y="3429000"/>
            <a:ext cx="6203313" cy="3303556"/>
          </a:xfrm>
          <a:prstGeom prst="rect">
            <a:avLst/>
          </a:prstGeom>
        </p:spPr>
      </p:pic>
      <p:sp>
        <p:nvSpPr>
          <p:cNvPr id="9" name="TextBox 8">
            <a:extLst>
              <a:ext uri="{FF2B5EF4-FFF2-40B4-BE49-F238E27FC236}">
                <a16:creationId xmlns:a16="http://schemas.microsoft.com/office/drawing/2014/main" id="{59EC34B7-EE91-CCDB-2B30-8DB29F8678C2}"/>
              </a:ext>
            </a:extLst>
          </p:cNvPr>
          <p:cNvSpPr txBox="1"/>
          <p:nvPr/>
        </p:nvSpPr>
        <p:spPr>
          <a:xfrm>
            <a:off x="7727310" y="6486335"/>
            <a:ext cx="4730750" cy="246221"/>
          </a:xfrm>
          <a:prstGeom prst="rect">
            <a:avLst/>
          </a:prstGeom>
          <a:noFill/>
        </p:spPr>
        <p:txBody>
          <a:bodyPr wrap="square" rtlCol="0">
            <a:spAutoFit/>
          </a:bodyPr>
          <a:lstStyle/>
          <a:p>
            <a:r>
              <a:rPr lang="en-US" sz="1000" dirty="0">
                <a:hlinkClick r:id="rId4"/>
              </a:rPr>
              <a:t>*What is a Cell Tower? Understanding How Cell Towers Work - </a:t>
            </a:r>
            <a:r>
              <a:rPr lang="en-US" sz="1000" dirty="0" err="1">
                <a:hlinkClick r:id="rId4"/>
              </a:rPr>
              <a:t>Dgtl</a:t>
            </a:r>
            <a:r>
              <a:rPr lang="en-US" sz="1000" dirty="0">
                <a:hlinkClick r:id="rId4"/>
              </a:rPr>
              <a:t> Infra</a:t>
            </a:r>
            <a:endParaRPr lang="en-US" sz="1000" dirty="0"/>
          </a:p>
        </p:txBody>
      </p:sp>
    </p:spTree>
    <p:extLst>
      <p:ext uri="{BB962C8B-B14F-4D97-AF65-F5344CB8AC3E}">
        <p14:creationId xmlns:p14="http://schemas.microsoft.com/office/powerpoint/2010/main" val="246918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907E-CF09-7059-0029-A33BF6E30DAB}"/>
              </a:ext>
            </a:extLst>
          </p:cNvPr>
          <p:cNvSpPr>
            <a:spLocks noGrp="1"/>
          </p:cNvSpPr>
          <p:nvPr>
            <p:ph type="ctrTitle"/>
          </p:nvPr>
        </p:nvSpPr>
        <p:spPr>
          <a:xfrm>
            <a:off x="1523999" y="1"/>
            <a:ext cx="10144539" cy="692149"/>
          </a:xfrm>
        </p:spPr>
        <p:txBody>
          <a:bodyPr/>
          <a:lstStyle/>
          <a:p>
            <a:r>
              <a:rPr lang="en-US" dirty="0"/>
              <a:t>Example: Web browsing (</a:t>
            </a:r>
            <a:r>
              <a:rPr lang="en-US" dirty="0" err="1"/>
              <a:t>eMBB</a:t>
            </a:r>
            <a:r>
              <a:rPr lang="en-US" dirty="0"/>
              <a:t>)</a:t>
            </a:r>
          </a:p>
        </p:txBody>
      </p:sp>
      <p:sp>
        <p:nvSpPr>
          <p:cNvPr id="3" name="Subtitle 2">
            <a:extLst>
              <a:ext uri="{FF2B5EF4-FFF2-40B4-BE49-F238E27FC236}">
                <a16:creationId xmlns:a16="http://schemas.microsoft.com/office/drawing/2014/main" id="{7BE4906A-7C31-481F-A8C2-103A5622B81D}"/>
              </a:ext>
            </a:extLst>
          </p:cNvPr>
          <p:cNvSpPr>
            <a:spLocks noGrp="1"/>
          </p:cNvSpPr>
          <p:nvPr>
            <p:ph type="subTitle" idx="1"/>
          </p:nvPr>
        </p:nvSpPr>
        <p:spPr>
          <a:xfrm>
            <a:off x="1523999" y="3721100"/>
            <a:ext cx="10144539" cy="2387600"/>
          </a:xfrm>
        </p:spPr>
        <p:txBody>
          <a:bodyPr/>
          <a:lstStyle/>
          <a:p>
            <a:pPr marL="342900" indent="-342900">
              <a:buFontTx/>
              <a:buChar char="-"/>
            </a:pPr>
            <a:r>
              <a:rPr lang="en-US" dirty="0"/>
              <a:t>Similar to phone call. But the destination is the web server, not the        other UE. </a:t>
            </a:r>
          </a:p>
          <a:p>
            <a:pPr marL="342900" indent="-342900">
              <a:buFontTx/>
              <a:buChar char="-"/>
            </a:pPr>
            <a:r>
              <a:rPr lang="en-US" dirty="0"/>
              <a:t>Edge DC might save web caches, faster load time.</a:t>
            </a:r>
          </a:p>
          <a:p>
            <a:pPr marL="342900" indent="-342900">
              <a:buFontTx/>
              <a:buChar char="-"/>
            </a:pPr>
            <a:r>
              <a:rPr lang="en-US" dirty="0"/>
              <a:t>AUSF: Authentication, AMF: registration, mobility management</a:t>
            </a:r>
          </a:p>
        </p:txBody>
      </p:sp>
      <p:pic>
        <p:nvPicPr>
          <p:cNvPr id="4100" name="Picture 4" descr="Electronics 13 00888 g001">
            <a:extLst>
              <a:ext uri="{FF2B5EF4-FFF2-40B4-BE49-F238E27FC236}">
                <a16:creationId xmlns:a16="http://schemas.microsoft.com/office/drawing/2014/main" id="{39A36A37-30BB-C2B4-5819-0CE4F54EF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638175"/>
            <a:ext cx="4829176" cy="30379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3F8019-21D7-137D-5F89-F20ACA666D1A}"/>
              </a:ext>
            </a:extLst>
          </p:cNvPr>
          <p:cNvSpPr txBox="1"/>
          <p:nvPr/>
        </p:nvSpPr>
        <p:spPr>
          <a:xfrm>
            <a:off x="6347032" y="3467184"/>
            <a:ext cx="5327649" cy="246221"/>
          </a:xfrm>
          <a:prstGeom prst="rect">
            <a:avLst/>
          </a:prstGeom>
          <a:noFill/>
        </p:spPr>
        <p:txBody>
          <a:bodyPr wrap="square" rtlCol="0">
            <a:spAutoFit/>
          </a:bodyPr>
          <a:lstStyle/>
          <a:p>
            <a:r>
              <a:rPr lang="en-US" sz="1000" dirty="0">
                <a:hlinkClick r:id="rId4"/>
              </a:rPr>
              <a:t>*Cyber5Gym: An Integrated Framework for 5G Cybersecurity Training</a:t>
            </a:r>
            <a:endParaRPr lang="en-US" sz="1000" dirty="0"/>
          </a:p>
        </p:txBody>
      </p:sp>
    </p:spTree>
    <p:extLst>
      <p:ext uri="{BB962C8B-B14F-4D97-AF65-F5344CB8AC3E}">
        <p14:creationId xmlns:p14="http://schemas.microsoft.com/office/powerpoint/2010/main" val="210896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B058-3F88-1940-0ACF-0247F205B84C}"/>
              </a:ext>
            </a:extLst>
          </p:cNvPr>
          <p:cNvSpPr>
            <a:spLocks noGrp="1"/>
          </p:cNvSpPr>
          <p:nvPr>
            <p:ph type="ctrTitle"/>
          </p:nvPr>
        </p:nvSpPr>
        <p:spPr>
          <a:xfrm>
            <a:off x="97506" y="55563"/>
            <a:ext cx="11571031" cy="674687"/>
          </a:xfrm>
        </p:spPr>
        <p:txBody>
          <a:bodyPr/>
          <a:lstStyle/>
          <a:p>
            <a:r>
              <a:rPr lang="en-US" dirty="0"/>
              <a:t>Example: IOT (</a:t>
            </a:r>
            <a:r>
              <a:rPr lang="en-US" dirty="0" err="1"/>
              <a:t>mMTC</a:t>
            </a:r>
            <a:r>
              <a:rPr lang="en-US" dirty="0"/>
              <a:t>)</a:t>
            </a:r>
          </a:p>
        </p:txBody>
      </p:sp>
      <p:pic>
        <p:nvPicPr>
          <p:cNvPr id="2050" name="Picture 2" descr="5G IoT architecture">
            <a:extLst>
              <a:ext uri="{FF2B5EF4-FFF2-40B4-BE49-F238E27FC236}">
                <a16:creationId xmlns:a16="http://schemas.microsoft.com/office/drawing/2014/main" id="{1D0FF4D7-7FB5-FA23-D2A0-4CF092497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443" y="730250"/>
            <a:ext cx="6238875" cy="37852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overall IoT network environment in 5G network | Download Scientific  Diagram">
            <a:extLst>
              <a:ext uri="{FF2B5EF4-FFF2-40B4-BE49-F238E27FC236}">
                <a16:creationId xmlns:a16="http://schemas.microsoft.com/office/drawing/2014/main" id="{B5E0BDE9-0F82-3126-A4F8-7C3804E88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06" y="730250"/>
            <a:ext cx="5407943" cy="5719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24EE30-32FB-F18A-FA15-1BDE1B5D6E49}"/>
              </a:ext>
            </a:extLst>
          </p:cNvPr>
          <p:cNvSpPr txBox="1"/>
          <p:nvPr/>
        </p:nvSpPr>
        <p:spPr>
          <a:xfrm>
            <a:off x="177800" y="6548521"/>
            <a:ext cx="5327649" cy="253916"/>
          </a:xfrm>
          <a:prstGeom prst="rect">
            <a:avLst/>
          </a:prstGeom>
          <a:noFill/>
        </p:spPr>
        <p:txBody>
          <a:bodyPr wrap="square" rtlCol="0">
            <a:spAutoFit/>
          </a:bodyPr>
          <a:lstStyle/>
          <a:p>
            <a:r>
              <a:rPr lang="en-US" sz="1000" dirty="0">
                <a:hlinkClick r:id="rId5"/>
              </a:rPr>
              <a:t>*The overall IoT network environment in 5G network | Download Scientific Diagram</a:t>
            </a:r>
            <a:endParaRPr lang="en-US" sz="1000" dirty="0"/>
          </a:p>
        </p:txBody>
      </p:sp>
      <p:sp>
        <p:nvSpPr>
          <p:cNvPr id="5" name="Rectangle 5">
            <a:extLst>
              <a:ext uri="{FF2B5EF4-FFF2-40B4-BE49-F238E27FC236}">
                <a16:creationId xmlns:a16="http://schemas.microsoft.com/office/drawing/2014/main" id="{80CC4887-2469-27C0-F9BD-511E430339E6}"/>
              </a:ext>
            </a:extLst>
          </p:cNvPr>
          <p:cNvSpPr>
            <a:spLocks noGrp="1" noChangeArrowheads="1"/>
          </p:cNvSpPr>
          <p:nvPr>
            <p:ph type="subTitle" idx="1"/>
          </p:nvPr>
        </p:nvSpPr>
        <p:spPr bwMode="auto">
          <a:xfrm>
            <a:off x="5583443" y="4523622"/>
            <a:ext cx="657289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t>Edge DC processes data locally</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t>Central DC does analytics (AI computation)</a:t>
            </a:r>
          </a:p>
          <a:p>
            <a:pPr marL="0" marR="0" lvl="0" indent="0" algn="l" defTabSz="914400" rtl="0" eaLnBrk="0" fontAlgn="base" latinLnBrk="0" hangingPunct="0">
              <a:lnSpc>
                <a:spcPct val="100000"/>
              </a:lnSpc>
              <a:spcBef>
                <a:spcPct val="0"/>
              </a:spcBef>
              <a:spcAft>
                <a:spcPct val="0"/>
              </a:spcAft>
              <a:buClrTx/>
              <a:buSzTx/>
              <a:tabLst/>
            </a:pPr>
            <a:endParaRPr lang="en-US" altLang="en-US" dirty="0"/>
          </a:p>
          <a:p>
            <a:pPr marL="0" marR="0" lvl="0" indent="0" algn="l" defTabSz="914400" rtl="0" eaLnBrk="0" fontAlgn="base" latinLnBrk="0" hangingPunct="0">
              <a:lnSpc>
                <a:spcPct val="100000"/>
              </a:lnSpc>
              <a:spcBef>
                <a:spcPct val="0"/>
              </a:spcBef>
              <a:spcAft>
                <a:spcPct val="0"/>
              </a:spcAft>
              <a:buClrTx/>
              <a:buSzTx/>
              <a:tabLst/>
            </a:pPr>
            <a:r>
              <a:rPr lang="en-US" altLang="en-US" dirty="0"/>
              <a:t>- e.g. Smart power grid, Autonomous traffic</a:t>
            </a:r>
          </a:p>
        </p:txBody>
      </p:sp>
    </p:spTree>
    <p:extLst>
      <p:ext uri="{BB962C8B-B14F-4D97-AF65-F5344CB8AC3E}">
        <p14:creationId xmlns:p14="http://schemas.microsoft.com/office/powerpoint/2010/main" val="409404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C012-FA7E-8E53-153A-6A2774F461AE}"/>
              </a:ext>
            </a:extLst>
          </p:cNvPr>
          <p:cNvSpPr>
            <a:spLocks noGrp="1"/>
          </p:cNvSpPr>
          <p:nvPr>
            <p:ph type="ctrTitle"/>
          </p:nvPr>
        </p:nvSpPr>
        <p:spPr>
          <a:xfrm>
            <a:off x="1333499" y="93663"/>
            <a:ext cx="10144539" cy="922337"/>
          </a:xfrm>
        </p:spPr>
        <p:txBody>
          <a:bodyPr/>
          <a:lstStyle/>
          <a:p>
            <a:r>
              <a:rPr lang="en-US" dirty="0"/>
              <a:t>Content</a:t>
            </a:r>
          </a:p>
        </p:txBody>
      </p:sp>
      <p:sp>
        <p:nvSpPr>
          <p:cNvPr id="3" name="Subtitle 2">
            <a:extLst>
              <a:ext uri="{FF2B5EF4-FFF2-40B4-BE49-F238E27FC236}">
                <a16:creationId xmlns:a16="http://schemas.microsoft.com/office/drawing/2014/main" id="{063181FE-C98A-3B82-A602-F8740624DFE0}"/>
              </a:ext>
            </a:extLst>
          </p:cNvPr>
          <p:cNvSpPr>
            <a:spLocks noGrp="1"/>
          </p:cNvSpPr>
          <p:nvPr>
            <p:ph type="subTitle" idx="1"/>
          </p:nvPr>
        </p:nvSpPr>
        <p:spPr>
          <a:xfrm>
            <a:off x="1333499" y="927100"/>
            <a:ext cx="10335039" cy="4330700"/>
          </a:xfrm>
        </p:spPr>
        <p:txBody>
          <a:bodyPr/>
          <a:lstStyle/>
          <a:p>
            <a:pPr marL="342900" indent="-342900">
              <a:buFontTx/>
              <a:buChar char="-"/>
            </a:pPr>
            <a:r>
              <a:rPr lang="en-US" dirty="0"/>
              <a:t>5G background</a:t>
            </a:r>
          </a:p>
          <a:p>
            <a:pPr marL="342900" indent="-342900">
              <a:buFontTx/>
              <a:buChar char="-"/>
            </a:pPr>
            <a:r>
              <a:rPr lang="en-US" dirty="0"/>
              <a:t>5G layers and modules</a:t>
            </a:r>
          </a:p>
          <a:p>
            <a:pPr marL="342900" indent="-342900">
              <a:buFontTx/>
              <a:buChar char="-"/>
            </a:pPr>
            <a:r>
              <a:rPr lang="en-US" dirty="0"/>
              <a:t>How 5G works - example: </a:t>
            </a:r>
          </a:p>
          <a:p>
            <a:r>
              <a:rPr lang="en-US" sz="2000" dirty="0"/>
              <a:t>     - Phone call</a:t>
            </a:r>
          </a:p>
          <a:p>
            <a:r>
              <a:rPr lang="en-US" sz="2000" dirty="0"/>
              <a:t>     - Web browsing</a:t>
            </a:r>
          </a:p>
          <a:p>
            <a:r>
              <a:rPr lang="en-US" sz="2000" dirty="0"/>
              <a:t>     - IOT</a:t>
            </a:r>
          </a:p>
          <a:p>
            <a:pPr lvl="1"/>
            <a:endParaRPr lang="en-US" dirty="0"/>
          </a:p>
        </p:txBody>
      </p:sp>
    </p:spTree>
    <p:extLst>
      <p:ext uri="{BB962C8B-B14F-4D97-AF65-F5344CB8AC3E}">
        <p14:creationId xmlns:p14="http://schemas.microsoft.com/office/powerpoint/2010/main" val="399505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31C3C-D418-A03F-CF59-D865E2755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0F9A7-F149-8029-E9AB-092371A6AAC1}"/>
              </a:ext>
            </a:extLst>
          </p:cNvPr>
          <p:cNvSpPr>
            <a:spLocks noGrp="1"/>
          </p:cNvSpPr>
          <p:nvPr>
            <p:ph type="ctrTitle"/>
          </p:nvPr>
        </p:nvSpPr>
        <p:spPr>
          <a:xfrm>
            <a:off x="336550" y="152731"/>
            <a:ext cx="11258345" cy="933119"/>
          </a:xfrm>
        </p:spPr>
        <p:txBody>
          <a:bodyPr/>
          <a:lstStyle/>
          <a:p>
            <a:r>
              <a:rPr lang="en-US" dirty="0"/>
              <a:t>5G modules and layers</a:t>
            </a:r>
          </a:p>
        </p:txBody>
      </p:sp>
      <p:sp>
        <p:nvSpPr>
          <p:cNvPr id="3" name="Subtitle 2">
            <a:extLst>
              <a:ext uri="{FF2B5EF4-FFF2-40B4-BE49-F238E27FC236}">
                <a16:creationId xmlns:a16="http://schemas.microsoft.com/office/drawing/2014/main" id="{78A3331A-257D-9403-BA50-A7DF57CC3EBE}"/>
              </a:ext>
            </a:extLst>
          </p:cNvPr>
          <p:cNvSpPr>
            <a:spLocks noGrp="1"/>
          </p:cNvSpPr>
          <p:nvPr>
            <p:ph type="subTitle" idx="1"/>
          </p:nvPr>
        </p:nvSpPr>
        <p:spPr>
          <a:xfrm>
            <a:off x="3376668" y="1035050"/>
            <a:ext cx="2941637" cy="5431155"/>
          </a:xfrm>
        </p:spPr>
        <p:txBody>
          <a:bodyPr>
            <a:normAutofit lnSpcReduction="10000"/>
          </a:bodyPr>
          <a:lstStyle/>
          <a:p>
            <a:r>
              <a:rPr lang="en-US" sz="2000" b="1" dirty="0"/>
              <a:t>Data (user plane):</a:t>
            </a:r>
            <a:endParaRPr lang="en-US" sz="1800" b="1" dirty="0"/>
          </a:p>
          <a:p>
            <a:r>
              <a:rPr lang="en-US" sz="1800" b="1" dirty="0" err="1"/>
              <a:t>gNB</a:t>
            </a:r>
            <a:r>
              <a:rPr lang="en-US" sz="1800" b="1" dirty="0"/>
              <a:t>-RU</a:t>
            </a:r>
          </a:p>
          <a:p>
            <a:r>
              <a:rPr lang="en-US" sz="1800" dirty="0"/>
              <a:t>Physical layer</a:t>
            </a:r>
          </a:p>
          <a:p>
            <a:r>
              <a:rPr lang="en-US" sz="1800" dirty="0"/>
              <a:t>RF manipulation</a:t>
            </a:r>
          </a:p>
          <a:p>
            <a:r>
              <a:rPr lang="en-US" sz="1800" b="1" dirty="0" err="1"/>
              <a:t>gNB</a:t>
            </a:r>
            <a:r>
              <a:rPr lang="en-US" sz="1800" b="1" dirty="0"/>
              <a:t>-DU</a:t>
            </a:r>
            <a:endParaRPr lang="en-US" sz="1800" dirty="0"/>
          </a:p>
          <a:p>
            <a:r>
              <a:rPr lang="en-US" sz="1800" dirty="0"/>
              <a:t>Lower-layer protocols</a:t>
            </a:r>
          </a:p>
          <a:p>
            <a:r>
              <a:rPr lang="en-US" sz="1800" dirty="0"/>
              <a:t>Real-time radio processing</a:t>
            </a:r>
          </a:p>
          <a:p>
            <a:r>
              <a:rPr lang="en-US" sz="1800" b="1" dirty="0" err="1"/>
              <a:t>gNB</a:t>
            </a:r>
            <a:r>
              <a:rPr lang="en-US" sz="1800" b="1" dirty="0"/>
              <a:t>-CU </a:t>
            </a:r>
            <a:endParaRPr lang="en-US" sz="1800" dirty="0"/>
          </a:p>
          <a:p>
            <a:r>
              <a:rPr lang="en-US" sz="1800" dirty="0"/>
              <a:t>Higher-layer protocols</a:t>
            </a:r>
          </a:p>
          <a:p>
            <a:r>
              <a:rPr lang="en-US" sz="1800" dirty="0"/>
              <a:t>Control &amp; user plane processing</a:t>
            </a:r>
          </a:p>
          <a:p>
            <a:r>
              <a:rPr lang="en-US" sz="1800" b="1" dirty="0"/>
              <a:t>5GC/EPC (Central/Edge)</a:t>
            </a:r>
          </a:p>
          <a:p>
            <a:r>
              <a:rPr lang="en-US" sz="1800" dirty="0"/>
              <a:t>session control</a:t>
            </a:r>
          </a:p>
          <a:p>
            <a:r>
              <a:rPr lang="en-US" sz="1800" dirty="0"/>
              <a:t>Mobility</a:t>
            </a:r>
          </a:p>
          <a:p>
            <a:r>
              <a:rPr lang="en-US" sz="1800" dirty="0"/>
              <a:t>routing to internet</a:t>
            </a:r>
            <a:endParaRPr lang="en-US" sz="1800" b="1"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31E52B53-9535-324E-55D3-0D715558DA1D}"/>
              </a:ext>
            </a:extLst>
          </p:cNvPr>
          <p:cNvPicPr>
            <a:picLocks noChangeAspect="1"/>
          </p:cNvPicPr>
          <p:nvPr/>
        </p:nvPicPr>
        <p:blipFill>
          <a:blip r:embed="rId3"/>
          <a:stretch>
            <a:fillRect/>
          </a:stretch>
        </p:blipFill>
        <p:spPr>
          <a:xfrm>
            <a:off x="6508750" y="1035050"/>
            <a:ext cx="5637161" cy="3614726"/>
          </a:xfrm>
          <a:prstGeom prst="rect">
            <a:avLst/>
          </a:prstGeom>
        </p:spPr>
      </p:pic>
      <p:sp>
        <p:nvSpPr>
          <p:cNvPr id="7" name="TextBox 6">
            <a:extLst>
              <a:ext uri="{FF2B5EF4-FFF2-40B4-BE49-F238E27FC236}">
                <a16:creationId xmlns:a16="http://schemas.microsoft.com/office/drawing/2014/main" id="{A968128A-46F2-B9CA-1B02-C4D773AA629F}"/>
              </a:ext>
            </a:extLst>
          </p:cNvPr>
          <p:cNvSpPr txBox="1"/>
          <p:nvPr/>
        </p:nvSpPr>
        <p:spPr>
          <a:xfrm>
            <a:off x="336550" y="1085850"/>
            <a:ext cx="3275012" cy="5491760"/>
          </a:xfrm>
          <a:prstGeom prst="rect">
            <a:avLst/>
          </a:prstGeom>
          <a:noFill/>
        </p:spPr>
        <p:txBody>
          <a:bodyPr wrap="square">
            <a:spAutoFit/>
          </a:bodyPr>
          <a:lstStyle/>
          <a:p>
            <a:pPr>
              <a:lnSpc>
                <a:spcPct val="90000"/>
              </a:lnSpc>
              <a:spcBef>
                <a:spcPts val="1000"/>
              </a:spcBef>
            </a:pPr>
            <a:r>
              <a:rPr lang="en-US" b="1" dirty="0">
                <a:solidFill>
                  <a:srgbClr val="782F40"/>
                </a:solidFill>
                <a:latin typeface="Open Sans" panose="020B0606030504020204" pitchFamily="34" charset="0"/>
                <a:ea typeface="Open Sans" panose="020B0606030504020204" pitchFamily="34" charset="0"/>
                <a:cs typeface="Open Sans" panose="020B0606030504020204" pitchFamily="34" charset="0"/>
              </a:rPr>
              <a:t>L1 — Physical Layer</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Radio transmission</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OFDM, MIMO, </a:t>
            </a:r>
            <a:r>
              <a:rPr lang="en-US" dirty="0" err="1">
                <a:solidFill>
                  <a:srgbClr val="782F40"/>
                </a:solidFill>
                <a:latin typeface="Open Sans" panose="020B0606030504020204" pitchFamily="34" charset="0"/>
                <a:ea typeface="Open Sans" panose="020B0606030504020204" pitchFamily="34" charset="0"/>
                <a:cs typeface="Open Sans" panose="020B0606030504020204" pitchFamily="34" charset="0"/>
              </a:rPr>
              <a:t>mmWave</a:t>
            </a:r>
            <a:endPar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Mostly in DU </a:t>
            </a:r>
          </a:p>
          <a:p>
            <a:pPr>
              <a:lnSpc>
                <a:spcPct val="90000"/>
              </a:lnSpc>
              <a:spcBef>
                <a:spcPts val="1000"/>
              </a:spcBef>
            </a:pPr>
            <a:r>
              <a:rPr lang="en-US" b="1" dirty="0">
                <a:solidFill>
                  <a:srgbClr val="782F40"/>
                </a:solidFill>
                <a:latin typeface="Open Sans" panose="020B0606030504020204" pitchFamily="34" charset="0"/>
                <a:ea typeface="Open Sans" panose="020B0606030504020204" pitchFamily="34" charset="0"/>
                <a:cs typeface="Open Sans" panose="020B0606030504020204" pitchFamily="34" charset="0"/>
              </a:rPr>
              <a:t>L2 — Data Link Layer</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MAC – scheduling</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RLC (Radio Link Control) – retransmission</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PDCP – encryption, compression</a:t>
            </a:r>
            <a:b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b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Split between DU and CU</a:t>
            </a:r>
          </a:p>
          <a:p>
            <a:pPr>
              <a:lnSpc>
                <a:spcPct val="90000"/>
              </a:lnSpc>
              <a:spcBef>
                <a:spcPts val="1000"/>
              </a:spcBef>
            </a:pPr>
            <a:r>
              <a:rPr lang="en-US" b="1" dirty="0">
                <a:solidFill>
                  <a:srgbClr val="782F40"/>
                </a:solidFill>
                <a:latin typeface="Open Sans" panose="020B0606030504020204" pitchFamily="34" charset="0"/>
                <a:ea typeface="Open Sans" panose="020B0606030504020204" pitchFamily="34" charset="0"/>
                <a:cs typeface="Open Sans" panose="020B0606030504020204" pitchFamily="34" charset="0"/>
              </a:rPr>
              <a:t>L3 — Network Layer</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IP routing</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Mobility anchoring</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QoS enforcement</a:t>
            </a:r>
            <a:b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b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Mostly in CU + 5G core</a:t>
            </a:r>
          </a:p>
        </p:txBody>
      </p:sp>
      <p:sp>
        <p:nvSpPr>
          <p:cNvPr id="4" name="TextBox 3">
            <a:extLst>
              <a:ext uri="{FF2B5EF4-FFF2-40B4-BE49-F238E27FC236}">
                <a16:creationId xmlns:a16="http://schemas.microsoft.com/office/drawing/2014/main" id="{2010911B-A5F4-A628-6F1C-9D9632C1027E}"/>
              </a:ext>
            </a:extLst>
          </p:cNvPr>
          <p:cNvSpPr txBox="1"/>
          <p:nvPr/>
        </p:nvSpPr>
        <p:spPr>
          <a:xfrm>
            <a:off x="6500867" y="4753845"/>
            <a:ext cx="5189264" cy="2763834"/>
          </a:xfrm>
          <a:prstGeom prst="rect">
            <a:avLst/>
          </a:prstGeom>
          <a:noFill/>
        </p:spPr>
        <p:txBody>
          <a:bodyPr wrap="square" rtlCol="0">
            <a:spAutoFit/>
          </a:bodyPr>
          <a:lstStyle/>
          <a:p>
            <a:r>
              <a:rPr lang="en-US" sz="2000" b="1" dirty="0">
                <a:solidFill>
                  <a:srgbClr val="782F40"/>
                </a:solidFill>
                <a:latin typeface="Open Sans" panose="020B0606030504020204" pitchFamily="34" charset="0"/>
                <a:ea typeface="Open Sans" panose="020B0606030504020204" pitchFamily="34" charset="0"/>
                <a:cs typeface="Open Sans" panose="020B0606030504020204" pitchFamily="34" charset="0"/>
              </a:rPr>
              <a:t>Control plane:</a:t>
            </a:r>
          </a:p>
          <a:p>
            <a:r>
              <a:rPr lang="en-US" sz="2000" b="1" dirty="0">
                <a:solidFill>
                  <a:srgbClr val="782F40"/>
                </a:solidFill>
                <a:latin typeface="Open Sans" panose="020B0606030504020204" pitchFamily="34" charset="0"/>
                <a:ea typeface="Open Sans" panose="020B0606030504020204" pitchFamily="34" charset="0"/>
                <a:cs typeface="Open Sans" panose="020B0606030504020204" pitchFamily="34" charset="0"/>
              </a:rPr>
              <a:t>RIC — RAN Intelligent Controller</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Control and optimize the RAN using AI/ML</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third-party applications (</a:t>
            </a:r>
            <a:r>
              <a:rPr lang="en-US" dirty="0" err="1">
                <a:solidFill>
                  <a:srgbClr val="782F40"/>
                </a:solidFill>
                <a:latin typeface="Open Sans" panose="020B0606030504020204" pitchFamily="34" charset="0"/>
                <a:ea typeface="Open Sans" panose="020B0606030504020204" pitchFamily="34" charset="0"/>
                <a:cs typeface="Open Sans" panose="020B0606030504020204" pitchFamily="34" charset="0"/>
              </a:rPr>
              <a:t>xApps</a:t>
            </a: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a:t>
            </a:r>
            <a:r>
              <a:rPr lang="en-US" dirty="0" err="1">
                <a:solidFill>
                  <a:srgbClr val="782F40"/>
                </a:solidFill>
                <a:latin typeface="Open Sans" panose="020B0606030504020204" pitchFamily="34" charset="0"/>
                <a:ea typeface="Open Sans" panose="020B0606030504020204" pitchFamily="34" charset="0"/>
                <a:cs typeface="Open Sans" panose="020B0606030504020204" pitchFamily="34" charset="0"/>
              </a:rPr>
              <a:t>rApps</a:t>
            </a: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 </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resource management, network slicing, </a:t>
            </a:r>
            <a:r>
              <a:rPr lang="en-US" dirty="0" err="1">
                <a:solidFill>
                  <a:srgbClr val="782F40"/>
                </a:solidFill>
                <a:latin typeface="Open Sans" panose="020B0606030504020204" pitchFamily="34" charset="0"/>
                <a:ea typeface="Open Sans" panose="020B0606030504020204" pitchFamily="34" charset="0"/>
                <a:cs typeface="Open Sans" panose="020B0606030504020204" pitchFamily="34" charset="0"/>
              </a:rPr>
              <a:t>QoE</a:t>
            </a:r>
            <a:endPar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782F40"/>
              </a:solidFill>
              <a:latin typeface="Open Sans" panose="020B0606030504020204" pitchFamily="34" charset="0"/>
              <a:ea typeface="Open Sans" panose="020B0606030504020204" pitchFamily="34" charset="0"/>
              <a:cs typeface="Open Sans" panose="020B0606030504020204" pitchFamily="34" charset="0"/>
            </a:endParaRPr>
          </a:p>
          <a:p>
            <a:r>
              <a:rPr lang="en-US" sz="2000" dirty="0">
                <a:solidFill>
                  <a:srgbClr val="782F40"/>
                </a:solidFill>
                <a:latin typeface="Open Sans" panose="020B0606030504020204" pitchFamily="34" charset="0"/>
                <a:ea typeface="Open Sans" panose="020B0606030504020204" pitchFamily="34" charset="0"/>
                <a:cs typeface="Open Sans" panose="020B0606030504020204" pitchFamily="34" charset="0"/>
              </a:rPr>
              <a:t> </a:t>
            </a:r>
          </a:p>
          <a:p>
            <a:endParaRPr lang="en-US" sz="2000" b="1" dirty="0">
              <a:solidFill>
                <a:srgbClr val="782F4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643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965E-117A-C09B-B858-FCBE0D017E65}"/>
              </a:ext>
            </a:extLst>
          </p:cNvPr>
          <p:cNvSpPr>
            <a:spLocks noGrp="1"/>
          </p:cNvSpPr>
          <p:nvPr>
            <p:ph type="ctrTitle"/>
          </p:nvPr>
        </p:nvSpPr>
        <p:spPr>
          <a:xfrm>
            <a:off x="5067300" y="615950"/>
            <a:ext cx="6601238" cy="2894013"/>
          </a:xfrm>
        </p:spPr>
        <p:txBody>
          <a:bodyPr/>
          <a:lstStyle/>
          <a:p>
            <a:r>
              <a:rPr lang="en-US" dirty="0"/>
              <a:t>Q/A</a:t>
            </a:r>
          </a:p>
        </p:txBody>
      </p:sp>
      <p:sp>
        <p:nvSpPr>
          <p:cNvPr id="3" name="Subtitle 2">
            <a:extLst>
              <a:ext uri="{FF2B5EF4-FFF2-40B4-BE49-F238E27FC236}">
                <a16:creationId xmlns:a16="http://schemas.microsoft.com/office/drawing/2014/main" id="{56C4284D-6761-B906-6D89-478436881A4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858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DDC7-6D43-17F3-EB3D-37A5B90C7041}"/>
              </a:ext>
            </a:extLst>
          </p:cNvPr>
          <p:cNvSpPr>
            <a:spLocks noGrp="1"/>
          </p:cNvSpPr>
          <p:nvPr>
            <p:ph type="ctrTitle"/>
          </p:nvPr>
        </p:nvSpPr>
        <p:spPr>
          <a:xfrm>
            <a:off x="1523998" y="0"/>
            <a:ext cx="10144539" cy="933450"/>
          </a:xfrm>
        </p:spPr>
        <p:txBody>
          <a:bodyPr/>
          <a:lstStyle/>
          <a:p>
            <a:r>
              <a:rPr lang="en-US" dirty="0"/>
              <a:t>5G Background</a:t>
            </a:r>
          </a:p>
        </p:txBody>
      </p:sp>
      <p:sp>
        <p:nvSpPr>
          <p:cNvPr id="3" name="Subtitle 2">
            <a:extLst>
              <a:ext uri="{FF2B5EF4-FFF2-40B4-BE49-F238E27FC236}">
                <a16:creationId xmlns:a16="http://schemas.microsoft.com/office/drawing/2014/main" id="{D914C666-91E0-6569-BC6E-4EE107E99F1F}"/>
              </a:ext>
            </a:extLst>
          </p:cNvPr>
          <p:cNvSpPr>
            <a:spLocks noGrp="1"/>
          </p:cNvSpPr>
          <p:nvPr>
            <p:ph type="subTitle" idx="1"/>
          </p:nvPr>
        </p:nvSpPr>
        <p:spPr>
          <a:xfrm>
            <a:off x="1523999" y="863600"/>
            <a:ext cx="10144539" cy="5924550"/>
          </a:xfrm>
        </p:spPr>
        <p:txBody>
          <a:bodyPr>
            <a:normAutofit lnSpcReduction="10000"/>
          </a:bodyPr>
          <a:lstStyle/>
          <a:p>
            <a:r>
              <a:rPr lang="en-US" b="1" dirty="0"/>
              <a:t>Motivation</a:t>
            </a:r>
            <a:endParaRPr lang="en-US" dirty="0"/>
          </a:p>
          <a:p>
            <a:r>
              <a:rPr lang="en-US" dirty="0"/>
              <a:t>Explosive growth of:</a:t>
            </a:r>
          </a:p>
          <a:p>
            <a:r>
              <a:rPr lang="en-US" dirty="0"/>
              <a:t>- Mobile data (video, AR/VR)</a:t>
            </a:r>
          </a:p>
          <a:p>
            <a:r>
              <a:rPr lang="en-US" dirty="0"/>
              <a:t>- Massive IoT devices</a:t>
            </a:r>
          </a:p>
          <a:p>
            <a:r>
              <a:rPr lang="en-US" dirty="0"/>
              <a:t>- Ultra-low latency applications (AI)</a:t>
            </a:r>
          </a:p>
          <a:p>
            <a:r>
              <a:rPr lang="en-US" dirty="0"/>
              <a:t>4G limitations:</a:t>
            </a:r>
          </a:p>
          <a:p>
            <a:r>
              <a:rPr lang="en-US" dirty="0"/>
              <a:t>- High latency (~50 </a:t>
            </a:r>
            <a:r>
              <a:rPr lang="en-US" dirty="0" err="1"/>
              <a:t>ms</a:t>
            </a:r>
            <a:r>
              <a:rPr lang="en-US" dirty="0"/>
              <a:t>)</a:t>
            </a:r>
          </a:p>
          <a:p>
            <a:r>
              <a:rPr lang="en-US" dirty="0"/>
              <a:t>- Limited device density</a:t>
            </a:r>
          </a:p>
          <a:p>
            <a:r>
              <a:rPr lang="en-US" dirty="0"/>
              <a:t>- Fixed architecture</a:t>
            </a:r>
          </a:p>
          <a:p>
            <a:r>
              <a:rPr lang="en-US" b="1" dirty="0"/>
              <a:t>5G Goals</a:t>
            </a:r>
          </a:p>
          <a:p>
            <a:r>
              <a:rPr lang="en-US" dirty="0"/>
              <a:t>- Higher data rates</a:t>
            </a:r>
          </a:p>
          <a:p>
            <a:r>
              <a:rPr lang="en-US" dirty="0"/>
              <a:t>- Ultra-low latency</a:t>
            </a:r>
          </a:p>
          <a:p>
            <a:r>
              <a:rPr lang="en-US" dirty="0"/>
              <a:t>- Massive connectivity</a:t>
            </a:r>
          </a:p>
          <a:p>
            <a:r>
              <a:rPr lang="en-US" dirty="0"/>
              <a:t>- High reliability</a:t>
            </a:r>
          </a:p>
          <a:p>
            <a:endParaRPr lang="en-US" dirty="0"/>
          </a:p>
        </p:txBody>
      </p:sp>
    </p:spTree>
    <p:extLst>
      <p:ext uri="{BB962C8B-B14F-4D97-AF65-F5344CB8AC3E}">
        <p14:creationId xmlns:p14="http://schemas.microsoft.com/office/powerpoint/2010/main" val="119467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BB31-6535-2EE8-1D7F-2F307C21C22A}"/>
              </a:ext>
            </a:extLst>
          </p:cNvPr>
          <p:cNvSpPr>
            <a:spLocks noGrp="1"/>
          </p:cNvSpPr>
          <p:nvPr>
            <p:ph type="ctrTitle"/>
          </p:nvPr>
        </p:nvSpPr>
        <p:spPr>
          <a:xfrm>
            <a:off x="1364440" y="0"/>
            <a:ext cx="10144539" cy="957358"/>
          </a:xfrm>
        </p:spPr>
        <p:txBody>
          <a:bodyPr/>
          <a:lstStyle/>
          <a:p>
            <a:r>
              <a:rPr lang="en-US" dirty="0"/>
              <a:t>Features of 5G</a:t>
            </a:r>
          </a:p>
        </p:txBody>
      </p:sp>
      <p:sp>
        <p:nvSpPr>
          <p:cNvPr id="3" name="Subtitle 2">
            <a:extLst>
              <a:ext uri="{FF2B5EF4-FFF2-40B4-BE49-F238E27FC236}">
                <a16:creationId xmlns:a16="http://schemas.microsoft.com/office/drawing/2014/main" id="{68A11109-A07D-E7CF-618C-A3AB4C419D8D}"/>
              </a:ext>
            </a:extLst>
          </p:cNvPr>
          <p:cNvSpPr>
            <a:spLocks noGrp="1"/>
          </p:cNvSpPr>
          <p:nvPr>
            <p:ph type="subTitle" idx="1"/>
          </p:nvPr>
        </p:nvSpPr>
        <p:spPr>
          <a:xfrm>
            <a:off x="1364441" y="902126"/>
            <a:ext cx="10304098" cy="4355674"/>
          </a:xfrm>
        </p:spPr>
        <p:txBody>
          <a:bodyPr/>
          <a:lstStyle/>
          <a:p>
            <a:r>
              <a:rPr lang="en-US" b="1" dirty="0"/>
              <a:t>Higher data rates (Gbps): </a:t>
            </a:r>
            <a:r>
              <a:rPr lang="en-US" dirty="0"/>
              <a:t>Wider bandwidth; Advanced modulation; Massive MIMO Spatial multiplexing; Beamforming; error correction (LDPC, Polar code)</a:t>
            </a:r>
          </a:p>
          <a:p>
            <a:r>
              <a:rPr lang="en-US" b="1" dirty="0"/>
              <a:t>Ultra-low latency (&lt;1 </a:t>
            </a:r>
            <a:r>
              <a:rPr lang="en-US" b="1" dirty="0" err="1"/>
              <a:t>ms</a:t>
            </a:r>
            <a:r>
              <a:rPr lang="en-US" b="1" dirty="0"/>
              <a:t>): </a:t>
            </a:r>
            <a:r>
              <a:rPr lang="en-US" dirty="0"/>
              <a:t>Edge computing; CP/UP separation</a:t>
            </a:r>
          </a:p>
          <a:p>
            <a:r>
              <a:rPr lang="en-US" b="1" dirty="0"/>
              <a:t>Massive connectivity</a:t>
            </a:r>
            <a:r>
              <a:rPr lang="en-US" dirty="0"/>
              <a:t> (</a:t>
            </a:r>
            <a:r>
              <a:rPr lang="en-US" b="1" dirty="0"/>
              <a:t>10⁶ devices/km²</a:t>
            </a:r>
            <a:r>
              <a:rPr lang="en-US" dirty="0"/>
              <a:t>)</a:t>
            </a:r>
            <a:r>
              <a:rPr lang="en-US" b="1" dirty="0"/>
              <a:t>:</a:t>
            </a:r>
            <a:r>
              <a:rPr lang="en-US" dirty="0"/>
              <a:t> </a:t>
            </a:r>
            <a:r>
              <a:rPr lang="en-US" dirty="0" err="1"/>
              <a:t>mMU</a:t>
            </a:r>
            <a:r>
              <a:rPr lang="en-US" dirty="0"/>
              <a:t>-MIMO; scheduling</a:t>
            </a:r>
          </a:p>
          <a:p>
            <a:r>
              <a:rPr lang="en-US" b="1" dirty="0"/>
              <a:t>High reliability: </a:t>
            </a:r>
            <a:r>
              <a:rPr lang="en-US" dirty="0"/>
              <a:t>Network slicing allows concurrent different uses on the same infrastructure</a:t>
            </a:r>
          </a:p>
          <a:p>
            <a:endParaRPr lang="en-US" dirty="0"/>
          </a:p>
        </p:txBody>
      </p:sp>
      <p:pic>
        <p:nvPicPr>
          <p:cNvPr id="6146" name="Picture 2" descr="TDD Reciprocity-Based PDSCH MU-MIMO Using SRS - MATLAB &amp; Simulink">
            <a:extLst>
              <a:ext uri="{FF2B5EF4-FFF2-40B4-BE49-F238E27FC236}">
                <a16:creationId xmlns:a16="http://schemas.microsoft.com/office/drawing/2014/main" id="{5F35FE9F-F277-7A75-C0F5-A85BA0C8D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440" y="3721099"/>
            <a:ext cx="6416997"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80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3BA2-E962-E45B-398E-E8A74F9291C7}"/>
              </a:ext>
            </a:extLst>
          </p:cNvPr>
          <p:cNvSpPr>
            <a:spLocks noGrp="1"/>
          </p:cNvSpPr>
          <p:nvPr>
            <p:ph type="ctrTitle"/>
          </p:nvPr>
        </p:nvSpPr>
        <p:spPr>
          <a:xfrm>
            <a:off x="723899" y="169863"/>
            <a:ext cx="10944639" cy="579437"/>
          </a:xfrm>
        </p:spPr>
        <p:txBody>
          <a:bodyPr>
            <a:normAutofit fontScale="90000"/>
          </a:bodyPr>
          <a:lstStyle/>
          <a:p>
            <a:r>
              <a:rPr lang="en-US" dirty="0"/>
              <a:t>5G </a:t>
            </a:r>
            <a:r>
              <a:rPr lang="en-US" dirty="0" err="1"/>
              <a:t>Infrastrutre</a:t>
            </a:r>
            <a:endParaRPr lang="en-US" dirty="0"/>
          </a:p>
        </p:txBody>
      </p:sp>
      <p:sp>
        <p:nvSpPr>
          <p:cNvPr id="3" name="Subtitle 2">
            <a:extLst>
              <a:ext uri="{FF2B5EF4-FFF2-40B4-BE49-F238E27FC236}">
                <a16:creationId xmlns:a16="http://schemas.microsoft.com/office/drawing/2014/main" id="{950EBDCD-644E-236C-F62D-8BE04EC540AA}"/>
              </a:ext>
            </a:extLst>
          </p:cNvPr>
          <p:cNvSpPr>
            <a:spLocks noGrp="1"/>
          </p:cNvSpPr>
          <p:nvPr>
            <p:ph type="subTitle" idx="1"/>
          </p:nvPr>
        </p:nvSpPr>
        <p:spPr>
          <a:xfrm>
            <a:off x="723899" y="920750"/>
            <a:ext cx="8185151" cy="2735154"/>
          </a:xfrm>
        </p:spPr>
        <p:txBody>
          <a:bodyPr>
            <a:normAutofit fontScale="92500" lnSpcReduction="10000"/>
          </a:bodyPr>
          <a:lstStyle/>
          <a:p>
            <a:r>
              <a:rPr lang="en-US" b="1" dirty="0"/>
              <a:t>Main Components</a:t>
            </a:r>
            <a:endParaRPr lang="en-US" dirty="0"/>
          </a:p>
          <a:p>
            <a:r>
              <a:rPr lang="en-US" b="1" dirty="0"/>
              <a:t>UE (User Equipment)</a:t>
            </a:r>
            <a:br>
              <a:rPr lang="en-US" dirty="0"/>
            </a:br>
            <a:r>
              <a:rPr lang="en-US" dirty="0"/>
              <a:t>Phones, sensors, vehicles</a:t>
            </a:r>
          </a:p>
          <a:p>
            <a:r>
              <a:rPr lang="en-US" b="1" dirty="0"/>
              <a:t>ORAN (Open Radio Access Network)</a:t>
            </a:r>
          </a:p>
          <a:p>
            <a:r>
              <a:rPr lang="en-US" dirty="0" err="1"/>
              <a:t>gNodeB</a:t>
            </a:r>
            <a:r>
              <a:rPr lang="en-US" dirty="0"/>
              <a:t> (5G base station)</a:t>
            </a:r>
          </a:p>
          <a:p>
            <a:r>
              <a:rPr lang="en-US" b="1" dirty="0"/>
              <a:t>5G Core (5GC)</a:t>
            </a:r>
          </a:p>
          <a:p>
            <a:r>
              <a:rPr lang="en-US" dirty="0"/>
              <a:t>Cloud-native, service-based (edge/central data center)</a:t>
            </a:r>
          </a:p>
          <a:p>
            <a:endParaRPr lang="en-US" dirty="0"/>
          </a:p>
        </p:txBody>
      </p:sp>
      <p:pic>
        <p:nvPicPr>
          <p:cNvPr id="1028" name="Picture 4" descr="FOR DAM OWNERS | GenH">
            <a:extLst>
              <a:ext uri="{FF2B5EF4-FFF2-40B4-BE49-F238E27FC236}">
                <a16:creationId xmlns:a16="http://schemas.microsoft.com/office/drawing/2014/main" id="{28311BBD-204D-F0CB-9A7F-B3AD916FB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231" y="3655904"/>
            <a:ext cx="3163019" cy="2609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Much Does it Cost to Build a Cell Tower? - Dgtl Infra">
            <a:extLst>
              <a:ext uri="{FF2B5EF4-FFF2-40B4-BE49-F238E27FC236}">
                <a16:creationId xmlns:a16="http://schemas.microsoft.com/office/drawing/2014/main" id="{D39705AE-0F20-2A9B-436D-79B4628B9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899" y="3649588"/>
            <a:ext cx="5911851" cy="26156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1C0567-4B1C-DEDF-7B6B-7C7DA21D9C81}"/>
              </a:ext>
            </a:extLst>
          </p:cNvPr>
          <p:cNvSpPr txBox="1"/>
          <p:nvPr/>
        </p:nvSpPr>
        <p:spPr>
          <a:xfrm>
            <a:off x="660400" y="6351429"/>
            <a:ext cx="4445000" cy="246221"/>
          </a:xfrm>
          <a:prstGeom prst="rect">
            <a:avLst/>
          </a:prstGeom>
          <a:noFill/>
        </p:spPr>
        <p:txBody>
          <a:bodyPr wrap="square" rtlCol="0">
            <a:spAutoFit/>
          </a:bodyPr>
          <a:lstStyle/>
          <a:p>
            <a:r>
              <a:rPr lang="en-US" sz="1000" dirty="0"/>
              <a:t>*</a:t>
            </a:r>
            <a:r>
              <a:rPr lang="en-US" sz="1000" dirty="0">
                <a:hlinkClick r:id="rId5"/>
              </a:rPr>
              <a:t> How Much Does it Cost to Build a Cell Tower? - </a:t>
            </a:r>
            <a:r>
              <a:rPr lang="en-US" sz="1000" dirty="0" err="1">
                <a:hlinkClick r:id="rId5"/>
              </a:rPr>
              <a:t>Dgtl</a:t>
            </a:r>
            <a:r>
              <a:rPr lang="en-US" sz="1000" dirty="0">
                <a:hlinkClick r:id="rId5"/>
              </a:rPr>
              <a:t> Infra</a:t>
            </a:r>
            <a:endParaRPr lang="en-US" sz="1000" dirty="0"/>
          </a:p>
        </p:txBody>
      </p:sp>
      <p:pic>
        <p:nvPicPr>
          <p:cNvPr id="10" name="Picture 9">
            <a:extLst>
              <a:ext uri="{FF2B5EF4-FFF2-40B4-BE49-F238E27FC236}">
                <a16:creationId xmlns:a16="http://schemas.microsoft.com/office/drawing/2014/main" id="{C952B083-776A-8652-48C9-A800EDFF46D9}"/>
              </a:ext>
            </a:extLst>
          </p:cNvPr>
          <p:cNvPicPr>
            <a:picLocks noChangeAspect="1"/>
          </p:cNvPicPr>
          <p:nvPr/>
        </p:nvPicPr>
        <p:blipFill>
          <a:blip r:embed="rId6"/>
          <a:stretch>
            <a:fillRect/>
          </a:stretch>
        </p:blipFill>
        <p:spPr>
          <a:xfrm>
            <a:off x="8010939" y="97453"/>
            <a:ext cx="3133311" cy="3211946"/>
          </a:xfrm>
          <a:prstGeom prst="rect">
            <a:avLst/>
          </a:prstGeom>
        </p:spPr>
      </p:pic>
    </p:spTree>
    <p:extLst>
      <p:ext uri="{BB962C8B-B14F-4D97-AF65-F5344CB8AC3E}">
        <p14:creationId xmlns:p14="http://schemas.microsoft.com/office/powerpoint/2010/main" val="64920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45F4-DDAB-0D0B-310A-DE25A0A4EF96}"/>
              </a:ext>
            </a:extLst>
          </p:cNvPr>
          <p:cNvSpPr>
            <a:spLocks noGrp="1"/>
          </p:cNvSpPr>
          <p:nvPr>
            <p:ph type="ctrTitle"/>
          </p:nvPr>
        </p:nvSpPr>
        <p:spPr>
          <a:xfrm>
            <a:off x="1523999" y="58738"/>
            <a:ext cx="10144539" cy="592137"/>
          </a:xfrm>
        </p:spPr>
        <p:txBody>
          <a:bodyPr>
            <a:normAutofit fontScale="90000"/>
          </a:bodyPr>
          <a:lstStyle/>
          <a:p>
            <a:r>
              <a:rPr lang="en-US" dirty="0"/>
              <a:t>5G Core Network Modules</a:t>
            </a:r>
          </a:p>
        </p:txBody>
      </p:sp>
      <p:sp>
        <p:nvSpPr>
          <p:cNvPr id="3" name="Subtitle 2">
            <a:extLst>
              <a:ext uri="{FF2B5EF4-FFF2-40B4-BE49-F238E27FC236}">
                <a16:creationId xmlns:a16="http://schemas.microsoft.com/office/drawing/2014/main" id="{37306A7A-00D3-CD1E-B69B-C969450EC360}"/>
              </a:ext>
            </a:extLst>
          </p:cNvPr>
          <p:cNvSpPr>
            <a:spLocks noGrp="1"/>
          </p:cNvSpPr>
          <p:nvPr>
            <p:ph type="subTitle" idx="1"/>
          </p:nvPr>
        </p:nvSpPr>
        <p:spPr>
          <a:xfrm>
            <a:off x="1523999" y="650875"/>
            <a:ext cx="10144539" cy="4606925"/>
          </a:xfrm>
        </p:spPr>
        <p:txBody>
          <a:bodyPr/>
          <a:lstStyle/>
          <a:p>
            <a:r>
              <a:rPr lang="en-US" b="1" dirty="0"/>
              <a:t>Key Core Functions</a:t>
            </a:r>
            <a:endParaRPr lang="en-US" dirty="0"/>
          </a:p>
          <a:p>
            <a:r>
              <a:rPr lang="en-US" b="1" dirty="0"/>
              <a:t>AMF</a:t>
            </a:r>
            <a:r>
              <a:rPr lang="en-US" dirty="0"/>
              <a:t> – Access &amp; Mobility Management</a:t>
            </a:r>
          </a:p>
          <a:p>
            <a:r>
              <a:rPr lang="en-US" b="1" dirty="0"/>
              <a:t>SMF</a:t>
            </a:r>
            <a:r>
              <a:rPr lang="en-US" dirty="0"/>
              <a:t> – Session Management</a:t>
            </a:r>
          </a:p>
          <a:p>
            <a:r>
              <a:rPr lang="en-US" b="1" dirty="0"/>
              <a:t>UPF</a:t>
            </a:r>
            <a:r>
              <a:rPr lang="en-US" dirty="0"/>
              <a:t> – User (Data) Plane Function (data forwarding)</a:t>
            </a:r>
          </a:p>
          <a:p>
            <a:r>
              <a:rPr lang="en-US" b="1" dirty="0"/>
              <a:t>AUSF</a:t>
            </a:r>
            <a:r>
              <a:rPr lang="en-US" dirty="0"/>
              <a:t> – Authentication</a:t>
            </a:r>
          </a:p>
          <a:p>
            <a:r>
              <a:rPr lang="en-US" b="1" dirty="0"/>
              <a:t>PCF</a:t>
            </a:r>
            <a:r>
              <a:rPr lang="en-US" dirty="0"/>
              <a:t> – Policy Control</a:t>
            </a:r>
          </a:p>
          <a:p>
            <a:r>
              <a:rPr lang="en-US" b="1" dirty="0"/>
              <a:t>NRF</a:t>
            </a:r>
            <a:r>
              <a:rPr lang="en-US" dirty="0"/>
              <a:t> – Network Function Registry</a:t>
            </a:r>
          </a:p>
          <a:p>
            <a:endParaRPr lang="en-US" dirty="0"/>
          </a:p>
          <a:p>
            <a:endParaRPr lang="en-US" dirty="0"/>
          </a:p>
        </p:txBody>
      </p:sp>
      <p:pic>
        <p:nvPicPr>
          <p:cNvPr id="5122" name="Picture 2" descr="5G Reference Network Architecture - Techplayon">
            <a:extLst>
              <a:ext uri="{FF2B5EF4-FFF2-40B4-BE49-F238E27FC236}">
                <a16:creationId xmlns:a16="http://schemas.microsoft.com/office/drawing/2014/main" id="{201F1E31-ED77-6180-B3C3-D6F75ECAA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485" y="3775075"/>
            <a:ext cx="5405562" cy="308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75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FB08-5A79-F3E1-ED78-73792652B9C3}"/>
              </a:ext>
            </a:extLst>
          </p:cNvPr>
          <p:cNvSpPr>
            <a:spLocks noGrp="1"/>
          </p:cNvSpPr>
          <p:nvPr>
            <p:ph type="ctrTitle"/>
          </p:nvPr>
        </p:nvSpPr>
        <p:spPr>
          <a:xfrm>
            <a:off x="1212851" y="0"/>
            <a:ext cx="10144539" cy="1405353"/>
          </a:xfrm>
        </p:spPr>
        <p:txBody>
          <a:bodyPr/>
          <a:lstStyle/>
          <a:p>
            <a:r>
              <a:rPr lang="en-US" dirty="0"/>
              <a:t>5G layers</a:t>
            </a:r>
            <a:br>
              <a:rPr lang="en-US" dirty="0"/>
            </a:br>
            <a:endParaRPr lang="en-US" dirty="0"/>
          </a:p>
        </p:txBody>
      </p:sp>
      <p:sp>
        <p:nvSpPr>
          <p:cNvPr id="3" name="Subtitle 2">
            <a:extLst>
              <a:ext uri="{FF2B5EF4-FFF2-40B4-BE49-F238E27FC236}">
                <a16:creationId xmlns:a16="http://schemas.microsoft.com/office/drawing/2014/main" id="{1E02FC6C-0F83-6712-3086-EEADC8A63998}"/>
              </a:ext>
            </a:extLst>
          </p:cNvPr>
          <p:cNvSpPr>
            <a:spLocks noGrp="1"/>
          </p:cNvSpPr>
          <p:nvPr>
            <p:ph type="subTitle" idx="1"/>
          </p:nvPr>
        </p:nvSpPr>
        <p:spPr>
          <a:xfrm>
            <a:off x="1212851" y="816209"/>
            <a:ext cx="10455688" cy="6041791"/>
          </a:xfrm>
        </p:spPr>
        <p:txBody>
          <a:bodyPr>
            <a:normAutofit fontScale="92500" lnSpcReduction="20000"/>
          </a:bodyPr>
          <a:lstStyle/>
          <a:p>
            <a:r>
              <a:rPr lang="en-US" b="1" dirty="0"/>
              <a:t>From Bottom to Top:</a:t>
            </a:r>
            <a:endParaRPr lang="en-US" dirty="0"/>
          </a:p>
          <a:p>
            <a:endParaRPr lang="en-US" b="1" dirty="0"/>
          </a:p>
          <a:p>
            <a:r>
              <a:rPr lang="en-US" b="1" dirty="0"/>
              <a:t>1. Physical Layer (L1)</a:t>
            </a:r>
          </a:p>
          <a:p>
            <a:r>
              <a:rPr lang="en-US" dirty="0" err="1"/>
              <a:t>mmWave</a:t>
            </a:r>
            <a:r>
              <a:rPr lang="en-US" dirty="0"/>
              <a:t>, OFDM, massive MIMO</a:t>
            </a:r>
          </a:p>
          <a:p>
            <a:endParaRPr lang="en-US" b="1" dirty="0"/>
          </a:p>
          <a:p>
            <a:r>
              <a:rPr lang="en-US" b="1" dirty="0"/>
              <a:t>2. MAC / RLC / PDCP (L2)</a:t>
            </a:r>
          </a:p>
          <a:p>
            <a:r>
              <a:rPr lang="en-US" dirty="0"/>
              <a:t>Scheduling</a:t>
            </a:r>
          </a:p>
          <a:p>
            <a:r>
              <a:rPr lang="en-US" dirty="0"/>
              <a:t>Error correction</a:t>
            </a:r>
          </a:p>
          <a:p>
            <a:r>
              <a:rPr lang="en-US" dirty="0"/>
              <a:t>Encryption &amp; compression</a:t>
            </a:r>
          </a:p>
          <a:p>
            <a:endParaRPr lang="en-US" b="1" dirty="0"/>
          </a:p>
          <a:p>
            <a:r>
              <a:rPr lang="en-US" b="1" dirty="0"/>
              <a:t>3. Transport &amp; IP (L3)</a:t>
            </a:r>
          </a:p>
          <a:p>
            <a:r>
              <a:rPr lang="en-US" dirty="0"/>
              <a:t>UDP/TCP</a:t>
            </a:r>
          </a:p>
          <a:p>
            <a:r>
              <a:rPr lang="en-US" dirty="0"/>
              <a:t>QoS-aware routing</a:t>
            </a:r>
          </a:p>
          <a:p>
            <a:endParaRPr lang="en-US" b="1" dirty="0"/>
          </a:p>
          <a:p>
            <a:r>
              <a:rPr lang="en-US" b="1" dirty="0"/>
              <a:t>4. Application Layer</a:t>
            </a:r>
          </a:p>
          <a:p>
            <a:r>
              <a:rPr lang="en-US" dirty="0"/>
              <a:t>Voice, video, IoT data</a:t>
            </a:r>
          </a:p>
          <a:p>
            <a:endParaRPr lang="en-US" dirty="0"/>
          </a:p>
        </p:txBody>
      </p:sp>
    </p:spTree>
    <p:extLst>
      <p:ext uri="{BB962C8B-B14F-4D97-AF65-F5344CB8AC3E}">
        <p14:creationId xmlns:p14="http://schemas.microsoft.com/office/powerpoint/2010/main" val="21787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4233-F937-F575-815E-35131731D780}"/>
              </a:ext>
            </a:extLst>
          </p:cNvPr>
          <p:cNvSpPr>
            <a:spLocks noGrp="1"/>
          </p:cNvSpPr>
          <p:nvPr>
            <p:ph type="ctrTitle"/>
          </p:nvPr>
        </p:nvSpPr>
        <p:spPr>
          <a:xfrm>
            <a:off x="336550" y="152731"/>
            <a:ext cx="11258345" cy="933119"/>
          </a:xfrm>
        </p:spPr>
        <p:txBody>
          <a:bodyPr/>
          <a:lstStyle/>
          <a:p>
            <a:r>
              <a:rPr lang="en-US" dirty="0"/>
              <a:t>5G modules and layers</a:t>
            </a:r>
          </a:p>
        </p:txBody>
      </p:sp>
      <p:sp>
        <p:nvSpPr>
          <p:cNvPr id="3" name="Subtitle 2">
            <a:extLst>
              <a:ext uri="{FF2B5EF4-FFF2-40B4-BE49-F238E27FC236}">
                <a16:creationId xmlns:a16="http://schemas.microsoft.com/office/drawing/2014/main" id="{3F7106D4-B093-D59E-A7C5-001CC0FCED43}"/>
              </a:ext>
            </a:extLst>
          </p:cNvPr>
          <p:cNvSpPr>
            <a:spLocks noGrp="1"/>
          </p:cNvSpPr>
          <p:nvPr>
            <p:ph type="subTitle" idx="1"/>
          </p:nvPr>
        </p:nvSpPr>
        <p:spPr>
          <a:xfrm>
            <a:off x="184151" y="1274113"/>
            <a:ext cx="2941637" cy="5431155"/>
          </a:xfrm>
        </p:spPr>
        <p:txBody>
          <a:bodyPr>
            <a:normAutofit/>
          </a:bodyPr>
          <a:lstStyle/>
          <a:p>
            <a:r>
              <a:rPr lang="en-US" sz="1800" b="1" dirty="0" err="1"/>
              <a:t>gNB</a:t>
            </a:r>
            <a:r>
              <a:rPr lang="en-US" sz="1800" b="1" dirty="0"/>
              <a:t>-RU</a:t>
            </a:r>
          </a:p>
          <a:p>
            <a:r>
              <a:rPr lang="en-US" sz="1800" dirty="0"/>
              <a:t>Physical layer</a:t>
            </a:r>
          </a:p>
          <a:p>
            <a:r>
              <a:rPr lang="en-US" sz="1800" dirty="0"/>
              <a:t>RF manipulation</a:t>
            </a:r>
          </a:p>
          <a:p>
            <a:r>
              <a:rPr lang="en-US" sz="1800" b="1" dirty="0" err="1"/>
              <a:t>gNB</a:t>
            </a:r>
            <a:r>
              <a:rPr lang="en-US" sz="1800" b="1" dirty="0"/>
              <a:t>-DU</a:t>
            </a:r>
            <a:endParaRPr lang="en-US" sz="1800" dirty="0"/>
          </a:p>
          <a:p>
            <a:r>
              <a:rPr lang="en-US" sz="1800" dirty="0"/>
              <a:t>Lower-layer protocols</a:t>
            </a:r>
          </a:p>
          <a:p>
            <a:r>
              <a:rPr lang="en-US" sz="1800" dirty="0"/>
              <a:t>Real-time radio processing</a:t>
            </a:r>
          </a:p>
          <a:p>
            <a:r>
              <a:rPr lang="en-US" sz="1800" b="1" dirty="0" err="1"/>
              <a:t>gNB</a:t>
            </a:r>
            <a:r>
              <a:rPr lang="en-US" sz="1800" b="1" dirty="0"/>
              <a:t>-CU </a:t>
            </a:r>
            <a:endParaRPr lang="en-US" sz="1800" dirty="0"/>
          </a:p>
          <a:p>
            <a:r>
              <a:rPr lang="en-US" sz="1800" dirty="0"/>
              <a:t>Higher-layer protocols</a:t>
            </a:r>
          </a:p>
          <a:p>
            <a:r>
              <a:rPr lang="en-US" sz="1800" dirty="0"/>
              <a:t>Control &amp; user plane processing</a:t>
            </a:r>
          </a:p>
          <a:p>
            <a:r>
              <a:rPr lang="en-US" sz="1800" b="1" dirty="0"/>
              <a:t>5GC/EPC (Central/Edge)</a:t>
            </a:r>
          </a:p>
          <a:p>
            <a:r>
              <a:rPr lang="en-US" sz="1800" dirty="0"/>
              <a:t>session control</a:t>
            </a:r>
          </a:p>
          <a:p>
            <a:r>
              <a:rPr lang="en-US" sz="1800" dirty="0"/>
              <a:t>Mobility</a:t>
            </a:r>
          </a:p>
          <a:p>
            <a:r>
              <a:rPr lang="en-US" sz="1800" dirty="0"/>
              <a:t>routing to internet</a:t>
            </a:r>
            <a:endParaRPr lang="en-US" sz="1800" b="1"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22BD0E46-2F92-49BB-DC58-4BF97289890E}"/>
              </a:ext>
            </a:extLst>
          </p:cNvPr>
          <p:cNvPicPr>
            <a:picLocks noChangeAspect="1"/>
          </p:cNvPicPr>
          <p:nvPr/>
        </p:nvPicPr>
        <p:blipFill>
          <a:blip r:embed="rId3"/>
          <a:stretch>
            <a:fillRect/>
          </a:stretch>
        </p:blipFill>
        <p:spPr>
          <a:xfrm>
            <a:off x="6508750" y="1035050"/>
            <a:ext cx="5637161" cy="3614726"/>
          </a:xfrm>
          <a:prstGeom prst="rect">
            <a:avLst/>
          </a:prstGeom>
        </p:spPr>
      </p:pic>
      <p:sp>
        <p:nvSpPr>
          <p:cNvPr id="7" name="TextBox 6">
            <a:extLst>
              <a:ext uri="{FF2B5EF4-FFF2-40B4-BE49-F238E27FC236}">
                <a16:creationId xmlns:a16="http://schemas.microsoft.com/office/drawing/2014/main" id="{F55FABE0-094C-3F8A-CA48-2BCBBEC54848}"/>
              </a:ext>
            </a:extLst>
          </p:cNvPr>
          <p:cNvSpPr txBox="1"/>
          <p:nvPr/>
        </p:nvSpPr>
        <p:spPr>
          <a:xfrm>
            <a:off x="3125788" y="1274113"/>
            <a:ext cx="3275012" cy="5491760"/>
          </a:xfrm>
          <a:prstGeom prst="rect">
            <a:avLst/>
          </a:prstGeom>
          <a:noFill/>
        </p:spPr>
        <p:txBody>
          <a:bodyPr wrap="square">
            <a:spAutoFit/>
          </a:bodyPr>
          <a:lstStyle/>
          <a:p>
            <a:pPr>
              <a:lnSpc>
                <a:spcPct val="90000"/>
              </a:lnSpc>
              <a:spcBef>
                <a:spcPts val="1000"/>
              </a:spcBef>
            </a:pPr>
            <a:r>
              <a:rPr lang="en-US" b="1" dirty="0">
                <a:solidFill>
                  <a:srgbClr val="782F40"/>
                </a:solidFill>
                <a:latin typeface="Open Sans" panose="020B0606030504020204" pitchFamily="34" charset="0"/>
                <a:ea typeface="Open Sans" panose="020B0606030504020204" pitchFamily="34" charset="0"/>
                <a:cs typeface="Open Sans" panose="020B0606030504020204" pitchFamily="34" charset="0"/>
              </a:rPr>
              <a:t>L1 — Physical Layer</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Radio transmission</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OFDM, MIMO, </a:t>
            </a:r>
            <a:r>
              <a:rPr lang="en-US" dirty="0" err="1">
                <a:solidFill>
                  <a:srgbClr val="782F40"/>
                </a:solidFill>
                <a:latin typeface="Open Sans" panose="020B0606030504020204" pitchFamily="34" charset="0"/>
                <a:ea typeface="Open Sans" panose="020B0606030504020204" pitchFamily="34" charset="0"/>
                <a:cs typeface="Open Sans" panose="020B0606030504020204" pitchFamily="34" charset="0"/>
              </a:rPr>
              <a:t>mmWave</a:t>
            </a:r>
            <a:endPar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Mostly in DU </a:t>
            </a:r>
          </a:p>
          <a:p>
            <a:pPr>
              <a:lnSpc>
                <a:spcPct val="90000"/>
              </a:lnSpc>
              <a:spcBef>
                <a:spcPts val="1000"/>
              </a:spcBef>
            </a:pPr>
            <a:r>
              <a:rPr lang="en-US" b="1" dirty="0">
                <a:solidFill>
                  <a:srgbClr val="782F40"/>
                </a:solidFill>
                <a:latin typeface="Open Sans" panose="020B0606030504020204" pitchFamily="34" charset="0"/>
                <a:ea typeface="Open Sans" panose="020B0606030504020204" pitchFamily="34" charset="0"/>
                <a:cs typeface="Open Sans" panose="020B0606030504020204" pitchFamily="34" charset="0"/>
              </a:rPr>
              <a:t>L2 — Data Link Layer</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MAC – scheduling</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RLC (Radio Link Control) – retransmission</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PDCP – encryption, compression</a:t>
            </a:r>
            <a:b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b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Split between DU and CU</a:t>
            </a:r>
          </a:p>
          <a:p>
            <a:pPr>
              <a:lnSpc>
                <a:spcPct val="90000"/>
              </a:lnSpc>
              <a:spcBef>
                <a:spcPts val="1000"/>
              </a:spcBef>
            </a:pPr>
            <a:r>
              <a:rPr lang="en-US" b="1" dirty="0">
                <a:solidFill>
                  <a:srgbClr val="782F40"/>
                </a:solidFill>
                <a:latin typeface="Open Sans" panose="020B0606030504020204" pitchFamily="34" charset="0"/>
                <a:ea typeface="Open Sans" panose="020B0606030504020204" pitchFamily="34" charset="0"/>
                <a:cs typeface="Open Sans" panose="020B0606030504020204" pitchFamily="34" charset="0"/>
              </a:rPr>
              <a:t>L3 — Network Layer</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IP routing</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Mobility anchoring</a:t>
            </a:r>
          </a:p>
          <a:p>
            <a:pPr>
              <a:lnSpc>
                <a:spcPct val="90000"/>
              </a:lnSpc>
              <a:spcBef>
                <a:spcPts val="1000"/>
              </a:spcBef>
            </a:pP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QoS enforcement</a:t>
            </a:r>
            <a:b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br>
            <a:r>
              <a:rPr lang="en-US" dirty="0">
                <a:solidFill>
                  <a:srgbClr val="782F40"/>
                </a:solidFill>
                <a:latin typeface="Open Sans" panose="020B0606030504020204" pitchFamily="34" charset="0"/>
                <a:ea typeface="Open Sans" panose="020B0606030504020204" pitchFamily="34" charset="0"/>
                <a:cs typeface="Open Sans" panose="020B0606030504020204" pitchFamily="34" charset="0"/>
              </a:rPr>
              <a:t>Mostly in CU + 5G core</a:t>
            </a:r>
          </a:p>
        </p:txBody>
      </p:sp>
      <p:sp>
        <p:nvSpPr>
          <p:cNvPr id="4" name="TextBox 3">
            <a:extLst>
              <a:ext uri="{FF2B5EF4-FFF2-40B4-BE49-F238E27FC236}">
                <a16:creationId xmlns:a16="http://schemas.microsoft.com/office/drawing/2014/main" id="{34340471-F2F1-99F5-934A-185F10FC69AC}"/>
              </a:ext>
            </a:extLst>
          </p:cNvPr>
          <p:cNvSpPr txBox="1"/>
          <p:nvPr/>
        </p:nvSpPr>
        <p:spPr>
          <a:xfrm>
            <a:off x="6508750" y="4815314"/>
            <a:ext cx="5189264" cy="1815882"/>
          </a:xfrm>
          <a:prstGeom prst="rect">
            <a:avLst/>
          </a:prstGeom>
          <a:noFill/>
        </p:spPr>
        <p:txBody>
          <a:bodyPr wrap="square" rtlCol="0">
            <a:spAutoFit/>
          </a:bodyPr>
          <a:lstStyle/>
          <a:p>
            <a:r>
              <a:rPr lang="en-US" sz="1600" dirty="0"/>
              <a:t>*</a:t>
            </a:r>
            <a:r>
              <a:rPr lang="en-US" altLang="zh-CN" sz="1600" dirty="0"/>
              <a:t>Put in the last, talk about O-RAN, multi-vendors…, open source</a:t>
            </a:r>
          </a:p>
          <a:p>
            <a:r>
              <a:rPr lang="en-US" sz="1600" dirty="0"/>
              <a:t>Radio Access Network (RAN) is the wireless part of a cellular network, connecting user devices (phones, tablets) to the core network via radio waves, using antennas and base stations to translate signals, enabling services like calls, texts, and data.</a:t>
            </a:r>
          </a:p>
        </p:txBody>
      </p:sp>
    </p:spTree>
    <p:extLst>
      <p:ext uri="{BB962C8B-B14F-4D97-AF65-F5344CB8AC3E}">
        <p14:creationId xmlns:p14="http://schemas.microsoft.com/office/powerpoint/2010/main" val="226121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47F3-42BB-CE02-40DE-413ACF214758}"/>
              </a:ext>
            </a:extLst>
          </p:cNvPr>
          <p:cNvSpPr>
            <a:spLocks noGrp="1"/>
          </p:cNvSpPr>
          <p:nvPr>
            <p:ph type="ctrTitle"/>
          </p:nvPr>
        </p:nvSpPr>
        <p:spPr>
          <a:xfrm>
            <a:off x="1523999" y="1"/>
            <a:ext cx="10144539" cy="742949"/>
          </a:xfrm>
        </p:spPr>
        <p:txBody>
          <a:bodyPr/>
          <a:lstStyle/>
          <a:p>
            <a:r>
              <a:rPr lang="en-US" dirty="0"/>
              <a:t>Control Plane vs User Plane</a:t>
            </a:r>
          </a:p>
        </p:txBody>
      </p:sp>
      <p:sp>
        <p:nvSpPr>
          <p:cNvPr id="3" name="Subtitle 2">
            <a:extLst>
              <a:ext uri="{FF2B5EF4-FFF2-40B4-BE49-F238E27FC236}">
                <a16:creationId xmlns:a16="http://schemas.microsoft.com/office/drawing/2014/main" id="{7CC96BF6-02EC-72FC-C2C6-4CAAB0645428}"/>
              </a:ext>
            </a:extLst>
          </p:cNvPr>
          <p:cNvSpPr>
            <a:spLocks noGrp="1"/>
          </p:cNvSpPr>
          <p:nvPr>
            <p:ph type="subTitle" idx="1"/>
          </p:nvPr>
        </p:nvSpPr>
        <p:spPr>
          <a:xfrm>
            <a:off x="1523999" y="742950"/>
            <a:ext cx="10144539" cy="4514850"/>
          </a:xfrm>
        </p:spPr>
        <p:txBody>
          <a:bodyPr/>
          <a:lstStyle/>
          <a:p>
            <a:r>
              <a:rPr lang="en-US" b="1" dirty="0"/>
              <a:t>Control Plane (in 5GC)</a:t>
            </a:r>
            <a:endParaRPr lang="en-US" dirty="0"/>
          </a:p>
          <a:p>
            <a:r>
              <a:rPr lang="en-US" dirty="0"/>
              <a:t>Signaling</a:t>
            </a:r>
          </a:p>
          <a:p>
            <a:r>
              <a:rPr lang="en-US" dirty="0"/>
              <a:t>Authentication</a:t>
            </a:r>
          </a:p>
          <a:p>
            <a:r>
              <a:rPr lang="en-US" dirty="0"/>
              <a:t>Mobility management</a:t>
            </a:r>
          </a:p>
          <a:p>
            <a:endParaRPr lang="en-US" dirty="0"/>
          </a:p>
          <a:p>
            <a:r>
              <a:rPr lang="pt-BR" b="1" dirty="0"/>
              <a:t>User Plane (in 5GC+gNB+UE)</a:t>
            </a:r>
            <a:endParaRPr lang="pt-BR" dirty="0"/>
          </a:p>
          <a:p>
            <a:r>
              <a:rPr lang="pt-BR" dirty="0"/>
              <a:t>Actual data (voice, video, sensor data)</a:t>
            </a:r>
          </a:p>
          <a:p>
            <a:endParaRPr lang="pt-BR" dirty="0"/>
          </a:p>
          <a:p>
            <a:r>
              <a:rPr lang="en-US" dirty="0"/>
              <a:t>Control and data can take different paths</a:t>
            </a:r>
            <a:br>
              <a:rPr lang="en-US" dirty="0"/>
            </a:br>
            <a:r>
              <a:rPr lang="en-US" dirty="0"/>
              <a:t>Enables edge computing &amp; low latency</a:t>
            </a:r>
            <a:endParaRPr lang="pt-BR" dirty="0"/>
          </a:p>
          <a:p>
            <a:endParaRPr lang="en-US" dirty="0"/>
          </a:p>
          <a:p>
            <a:endParaRPr lang="en-US" dirty="0"/>
          </a:p>
        </p:txBody>
      </p:sp>
    </p:spTree>
    <p:extLst>
      <p:ext uri="{BB962C8B-B14F-4D97-AF65-F5344CB8AC3E}">
        <p14:creationId xmlns:p14="http://schemas.microsoft.com/office/powerpoint/2010/main" val="1177102059"/>
      </p:ext>
    </p:extLst>
  </p:cSld>
  <p:clrMapOvr>
    <a:masterClrMapping/>
  </p:clrMapOvr>
</p:sld>
</file>

<file path=ppt/theme/theme1.xml><?xml version="1.0" encoding="utf-8"?>
<a:theme xmlns:a="http://schemas.openxmlformats.org/drawingml/2006/main" name="Theme1">
  <a:themeElements>
    <a:clrScheme name="FSU">
      <a:dk1>
        <a:srgbClr val="000000"/>
      </a:dk1>
      <a:lt1>
        <a:srgbClr val="FFFFFF"/>
      </a:lt1>
      <a:dk2>
        <a:srgbClr val="782F40"/>
      </a:dk2>
      <a:lt2>
        <a:srgbClr val="E7E6E6"/>
      </a:lt2>
      <a:accent1>
        <a:srgbClr val="782F40"/>
      </a:accent1>
      <a:accent2>
        <a:srgbClr val="CEB888"/>
      </a:accent2>
      <a:accent3>
        <a:srgbClr val="415563"/>
      </a:accent3>
      <a:accent4>
        <a:srgbClr val="5BB8B2"/>
      </a:accent4>
      <a:accent5>
        <a:srgbClr val="FFC72C"/>
      </a:accent5>
      <a:accent6>
        <a:srgbClr val="A6192E"/>
      </a:accent6>
      <a:hlink>
        <a:srgbClr val="782F40"/>
      </a:hlink>
      <a:folHlink>
        <a:srgbClr val="000000"/>
      </a:folHlink>
    </a:clrScheme>
    <a:fontScheme name="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15C2AE4D-9D63-4B45-9EEE-77C26C127F7C}" vid="{60CF0C7E-7FE4-4869-8E14-041DA7ADA5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588468447371449BAB63944A88B568" ma:contentTypeVersion="14" ma:contentTypeDescription="Create a new document." ma:contentTypeScope="" ma:versionID="f5822371c3ea4a45fee21b5cdb83e6b5">
  <xsd:schema xmlns:xsd="http://www.w3.org/2001/XMLSchema" xmlns:xs="http://www.w3.org/2001/XMLSchema" xmlns:p="http://schemas.microsoft.com/office/2006/metadata/properties" xmlns:ns2="7551912c-87d1-46b1-9dc0-15ca10fd921a" xmlns:ns3="03ea1fd6-979a-463e-909e-bb2f2fdcfde5" targetNamespace="http://schemas.microsoft.com/office/2006/metadata/properties" ma:root="true" ma:fieldsID="6f9efc4a414d036586298f3da10a3916" ns2:_="" ns3:_="">
    <xsd:import namespace="7551912c-87d1-46b1-9dc0-15ca10fd921a"/>
    <xsd:import namespace="03ea1fd6-979a-463e-909e-bb2f2fdcfd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1912c-87d1-46b1-9dc0-15ca10fd9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ea1fd6-979a-463e-909e-bb2f2fdcfde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65e630a-2803-43a9-9e5a-d2301062e728}" ma:internalName="TaxCatchAll" ma:showField="CatchAllData" ma:web="03ea1fd6-979a-463e-909e-bb2f2fdcfd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3ea1fd6-979a-463e-909e-bb2f2fdcfde5" xsi:nil="true"/>
    <lcf76f155ced4ddcb4097134ff3c332f xmlns="7551912c-87d1-46b1-9dc0-15ca10fd92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3DA2B7-AFC9-4922-AB39-D1CF35CA49CA}">
  <ds:schemaRefs>
    <ds:schemaRef ds:uri="http://schemas.microsoft.com/sharepoint/v3/contenttype/forms"/>
  </ds:schemaRefs>
</ds:datastoreItem>
</file>

<file path=customXml/itemProps2.xml><?xml version="1.0" encoding="utf-8"?>
<ds:datastoreItem xmlns:ds="http://schemas.openxmlformats.org/officeDocument/2006/customXml" ds:itemID="{BCC493C6-04D2-4D10-97A6-7A11F6288147}">
  <ds:schemaRefs>
    <ds:schemaRef ds:uri="03ea1fd6-979a-463e-909e-bb2f2fdcfde5"/>
    <ds:schemaRef ds:uri="7551912c-87d1-46b1-9dc0-15ca10fd9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29BE45-B160-4729-9796-DCDAC4D248FD}">
  <ds:schemaRefs>
    <ds:schemaRef ds:uri="03ea1fd6-979a-463e-909e-bb2f2fdcfde5"/>
    <ds:schemaRef ds:uri="7551912c-87d1-46b1-9dc0-15ca10fd92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TotalTime>6271</TotalTime>
  <Words>2679</Words>
  <Application>Microsoft Office PowerPoint</Application>
  <PresentationFormat>Widescreen</PresentationFormat>
  <Paragraphs>262</Paragraphs>
  <Slides>21</Slides>
  <Notes>12</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Open Sans</vt:lpstr>
      <vt:lpstr>Open Sans Light</vt:lpstr>
      <vt:lpstr>Open Sans SemiBold</vt:lpstr>
      <vt:lpstr>Theme1</vt:lpstr>
      <vt:lpstr>5G Framework</vt:lpstr>
      <vt:lpstr>Content</vt:lpstr>
      <vt:lpstr>5G Background</vt:lpstr>
      <vt:lpstr>Features of 5G</vt:lpstr>
      <vt:lpstr>5G Infrastrutre</vt:lpstr>
      <vt:lpstr>5G Core Network Modules</vt:lpstr>
      <vt:lpstr>5G layers </vt:lpstr>
      <vt:lpstr>5G modules and layers</vt:lpstr>
      <vt:lpstr>Control Plane vs User Plane</vt:lpstr>
      <vt:lpstr>PowerPoint Presentation</vt:lpstr>
      <vt:lpstr>PowerPoint Presentation</vt:lpstr>
      <vt:lpstr>PowerPoint Presentation</vt:lpstr>
      <vt:lpstr>PowerPoint Presentation</vt:lpstr>
      <vt:lpstr>PowerPoint Presentation</vt:lpstr>
      <vt:lpstr>PowerPoint Presentation</vt:lpstr>
      <vt:lpstr>Main service categories for 5G networks</vt:lpstr>
      <vt:lpstr>Example: Voice/Video call (eMBB/URLLC)</vt:lpstr>
      <vt:lpstr>Example: Web browsing (eMBB)</vt:lpstr>
      <vt:lpstr>Example: IOT (mMTC)</vt:lpstr>
      <vt:lpstr>5G modules and layers</vt:lpstr>
      <vt:lpstr>Q/A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Grab</dc:creator>
  <cp:lastModifiedBy>Zhuoyuan Liu</cp:lastModifiedBy>
  <cp:revision>162</cp:revision>
  <dcterms:created xsi:type="dcterms:W3CDTF">2024-03-13T12:25:39Z</dcterms:created>
  <dcterms:modified xsi:type="dcterms:W3CDTF">2026-01-16T00:36:26Z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0x01010090588468447371449BAB63944A88B568</vt:lpwstr>
  </property>
  <property fmtid="{D5CDD505-2E9C-101B-9397-08002B2CF9AE}" pid="3" name="MediaServiceImageTags">
    <vt:lpwstr/>
  </property>
</Properties>
</file>